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sldIdLst>
    <p:sldId id="256" r:id="rId2"/>
    <p:sldId id="299" r:id="rId3"/>
    <p:sldId id="300" r:id="rId4"/>
    <p:sldId id="259" r:id="rId5"/>
    <p:sldId id="287" r:id="rId6"/>
    <p:sldId id="257" r:id="rId7"/>
    <p:sldId id="258" r:id="rId8"/>
    <p:sldId id="260" r:id="rId9"/>
    <p:sldId id="261" r:id="rId10"/>
    <p:sldId id="262" r:id="rId11"/>
    <p:sldId id="263" r:id="rId12"/>
    <p:sldId id="276" r:id="rId13"/>
    <p:sldId id="277" r:id="rId14"/>
    <p:sldId id="266" r:id="rId15"/>
    <p:sldId id="267" r:id="rId16"/>
    <p:sldId id="268" r:id="rId17"/>
    <p:sldId id="286" r:id="rId18"/>
    <p:sldId id="291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2" r:id="rId27"/>
    <p:sldId id="280" r:id="rId28"/>
    <p:sldId id="279" r:id="rId29"/>
    <p:sldId id="294" r:id="rId30"/>
    <p:sldId id="288" r:id="rId31"/>
    <p:sldId id="289" r:id="rId32"/>
    <p:sldId id="290" r:id="rId33"/>
    <p:sldId id="295" r:id="rId34"/>
    <p:sldId id="281" r:id="rId35"/>
    <p:sldId id="283" r:id="rId36"/>
    <p:sldId id="284" r:id="rId37"/>
    <p:sldId id="296" r:id="rId38"/>
    <p:sldId id="293" r:id="rId39"/>
    <p:sldId id="285" r:id="rId40"/>
    <p:sldId id="297" r:id="rId41"/>
    <p:sldId id="2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704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7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0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8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3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6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6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0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7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6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85662-C9BA-5B40-A95B-F37CD6DF7506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537B-A485-854A-8C8F-42CAAAB05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24.e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3.emf"/><Relationship Id="rId7" Type="http://schemas.openxmlformats.org/officeDocument/2006/relationships/image" Target="../media/image4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5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635052"/>
            <a:ext cx="8751200" cy="2347426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  <a:latin typeface="Arial"/>
                <a:cs typeface="Arial"/>
              </a:rPr>
              <a:t>Image and Data Integration Using Spatial Point Processes</a:t>
            </a:r>
            <a:endParaRPr lang="en-US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400" y="4615471"/>
            <a:ext cx="4483247" cy="188460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Kasthuri Kannan, </a:t>
            </a:r>
            <a:r>
              <a:rPr lang="en-US" sz="2400" dirty="0" smtClean="0">
                <a:solidFill>
                  <a:srgbClr val="FFFFFF"/>
                </a:solidFill>
              </a:rPr>
              <a:t>PhD</a:t>
            </a:r>
            <a:endParaRPr lang="en-US" sz="2400" dirty="0">
              <a:solidFill>
                <a:srgbClr val="FFFFFF"/>
              </a:solidFill>
            </a:endParaRPr>
          </a:p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Associate Professor</a:t>
            </a:r>
          </a:p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Translational Molecular Pathology</a:t>
            </a:r>
          </a:p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UT MD Anderson Cancer Center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35057" y="1711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Homogeneous Poisson Process</a:t>
            </a:r>
            <a:endParaRPr lang="en-US" sz="2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7" y="1749626"/>
            <a:ext cx="4036884" cy="2131207"/>
          </a:xfrm>
          <a:prstGeom prst="rect">
            <a:avLst/>
          </a:prstGeom>
          <a:ln w="6350" cmpd="sng">
            <a:solidFill>
              <a:srgbClr val="0000FF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390792" y="1246017"/>
            <a:ext cx="6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Independence assumption applies to any disjoint regions of space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83" y="1754218"/>
            <a:ext cx="2084334" cy="2128912"/>
          </a:xfrm>
          <a:prstGeom prst="rect">
            <a:avLst/>
          </a:prstGeom>
          <a:ln w="6350" cmpd="sng">
            <a:solidFill>
              <a:srgbClr val="0000FF"/>
            </a:solidFill>
          </a:ln>
        </p:spPr>
      </p:pic>
      <p:sp>
        <p:nvSpPr>
          <p:cNvPr id="60" name="TextBox 59"/>
          <p:cNvSpPr txBox="1"/>
          <p:nvPr/>
        </p:nvSpPr>
        <p:spPr>
          <a:xfrm>
            <a:off x="7148405" y="2219167"/>
            <a:ext cx="31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037683" y="1751922"/>
            <a:ext cx="32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3349"/>
              </p:ext>
            </p:extLst>
          </p:nvPr>
        </p:nvGraphicFramePr>
        <p:xfrm>
          <a:off x="435057" y="4138440"/>
          <a:ext cx="840778" cy="28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2" name="Equation" r:id="rId5" imgW="596900" imgH="203200" progId="Equation.3">
                  <p:embed/>
                </p:oleObj>
              </mc:Choice>
              <mc:Fallback>
                <p:oleObj name="Equation" r:id="rId5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057" y="4138440"/>
                        <a:ext cx="840778" cy="28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1229113" y="4101496"/>
            <a:ext cx="733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number of successes in a large number of independent trials, each trial having a small probability of success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90792" y="4883328"/>
            <a:ext cx="842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Famous result in probability theory,                 has a Poisson distribution, </a:t>
            </a:r>
            <a:endParaRPr lang="en-US" dirty="0"/>
          </a:p>
        </p:txBody>
      </p: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267675"/>
              </p:ext>
            </p:extLst>
          </p:nvPr>
        </p:nvGraphicFramePr>
        <p:xfrm>
          <a:off x="3834634" y="4943758"/>
          <a:ext cx="840778" cy="28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Equation" r:id="rId7" imgW="596900" imgH="203200" progId="Equation.3">
                  <p:embed/>
                </p:oleObj>
              </mc:Choice>
              <mc:Fallback>
                <p:oleObj name="Equation" r:id="rId7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34634" y="4943758"/>
                        <a:ext cx="840778" cy="28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016787"/>
              </p:ext>
            </p:extLst>
          </p:nvPr>
        </p:nvGraphicFramePr>
        <p:xfrm>
          <a:off x="2902968" y="5266137"/>
          <a:ext cx="35448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name="Equation" r:id="rId9" imgW="2933700" imgH="406400" progId="Equation.3">
                  <p:embed/>
                </p:oleObj>
              </mc:Choice>
              <mc:Fallback>
                <p:oleObj name="Equation" r:id="rId9" imgW="2933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02968" y="5266137"/>
                        <a:ext cx="3544887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505507" y="687125"/>
            <a:ext cx="227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Homogeneity:</a:t>
            </a:r>
          </a:p>
        </p:txBody>
      </p:sp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914114"/>
              </p:ext>
            </p:extLst>
          </p:nvPr>
        </p:nvGraphicFramePr>
        <p:xfrm>
          <a:off x="3959370" y="769119"/>
          <a:ext cx="2221343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5" name="Equation" r:id="rId11" imgW="1511300" imgH="203200" progId="Equation.3">
                  <p:embed/>
                </p:oleObj>
              </mc:Choice>
              <mc:Fallback>
                <p:oleObj name="Equation" r:id="rId11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9370" y="769119"/>
                        <a:ext cx="2221343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93"/>
          <p:cNvSpPr/>
          <p:nvPr/>
        </p:nvSpPr>
        <p:spPr>
          <a:xfrm>
            <a:off x="2505508" y="710917"/>
            <a:ext cx="4331804" cy="387674"/>
          </a:xfrm>
          <a:prstGeom prst="rect">
            <a:avLst/>
          </a:prstGeom>
          <a:noFill/>
          <a:ln w="63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2505507" y="5829128"/>
            <a:ext cx="4331805" cy="373183"/>
          </a:xfrm>
          <a:prstGeom prst="rect">
            <a:avLst/>
          </a:prstGeom>
          <a:noFill/>
          <a:ln w="63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Thus, CSR = Homogeneous Poisson Process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6850643" y="2127161"/>
            <a:ext cx="709613" cy="765705"/>
          </a:xfrm>
          <a:custGeom>
            <a:avLst/>
            <a:gdLst>
              <a:gd name="connsiteX0" fmla="*/ 210656 w 770401"/>
              <a:gd name="connsiteY0" fmla="*/ 0 h 726048"/>
              <a:gd name="connsiteX1" fmla="*/ 210656 w 770401"/>
              <a:gd name="connsiteY1" fmla="*/ 0 h 726048"/>
              <a:gd name="connsiteX2" fmla="*/ 583819 w 770401"/>
              <a:gd name="connsiteY2" fmla="*/ 36114 h 726048"/>
              <a:gd name="connsiteX3" fmla="*/ 734288 w 770401"/>
              <a:gd name="connsiteY3" fmla="*/ 96305 h 726048"/>
              <a:gd name="connsiteX4" fmla="*/ 770401 w 770401"/>
              <a:gd name="connsiteY4" fmla="*/ 108343 h 726048"/>
              <a:gd name="connsiteX5" fmla="*/ 758364 w 770401"/>
              <a:gd name="connsiteY5" fmla="*/ 565794 h 726048"/>
              <a:gd name="connsiteX6" fmla="*/ 746326 w 770401"/>
              <a:gd name="connsiteY6" fmla="*/ 583852 h 726048"/>
              <a:gd name="connsiteX7" fmla="*/ 668082 w 770401"/>
              <a:gd name="connsiteY7" fmla="*/ 638023 h 726048"/>
              <a:gd name="connsiteX8" fmla="*/ 613913 w 770401"/>
              <a:gd name="connsiteY8" fmla="*/ 674138 h 726048"/>
              <a:gd name="connsiteX9" fmla="*/ 583819 w 770401"/>
              <a:gd name="connsiteY9" fmla="*/ 698214 h 726048"/>
              <a:gd name="connsiteX10" fmla="*/ 535669 w 770401"/>
              <a:gd name="connsiteY10" fmla="*/ 704233 h 726048"/>
              <a:gd name="connsiteX11" fmla="*/ 361125 w 770401"/>
              <a:gd name="connsiteY11" fmla="*/ 716272 h 726048"/>
              <a:gd name="connsiteX12" fmla="*/ 144450 w 770401"/>
              <a:gd name="connsiteY12" fmla="*/ 716272 h 726048"/>
              <a:gd name="connsiteX13" fmla="*/ 132413 w 770401"/>
              <a:gd name="connsiteY13" fmla="*/ 704233 h 726048"/>
              <a:gd name="connsiteX14" fmla="*/ 120375 w 770401"/>
              <a:gd name="connsiteY14" fmla="*/ 650062 h 726048"/>
              <a:gd name="connsiteX15" fmla="*/ 114356 w 770401"/>
              <a:gd name="connsiteY15" fmla="*/ 632004 h 726048"/>
              <a:gd name="connsiteX16" fmla="*/ 120375 w 770401"/>
              <a:gd name="connsiteY16" fmla="*/ 349107 h 726048"/>
              <a:gd name="connsiteX17" fmla="*/ 114356 w 770401"/>
              <a:gd name="connsiteY17" fmla="*/ 276878 h 726048"/>
              <a:gd name="connsiteX18" fmla="*/ 78244 w 770401"/>
              <a:gd name="connsiteY18" fmla="*/ 258821 h 726048"/>
              <a:gd name="connsiteX19" fmla="*/ 54169 w 770401"/>
              <a:gd name="connsiteY19" fmla="*/ 240763 h 726048"/>
              <a:gd name="connsiteX20" fmla="*/ 6019 w 770401"/>
              <a:gd name="connsiteY20" fmla="*/ 210668 h 726048"/>
              <a:gd name="connsiteX21" fmla="*/ 0 w 770401"/>
              <a:gd name="connsiteY21" fmla="*/ 174553 h 726048"/>
              <a:gd name="connsiteX22" fmla="*/ 6019 w 770401"/>
              <a:gd name="connsiteY22" fmla="*/ 84267 h 726048"/>
              <a:gd name="connsiteX23" fmla="*/ 30094 w 770401"/>
              <a:gd name="connsiteY23" fmla="*/ 36114 h 726048"/>
              <a:gd name="connsiteX24" fmla="*/ 42131 w 770401"/>
              <a:gd name="connsiteY24" fmla="*/ 18057 h 726048"/>
              <a:gd name="connsiteX25" fmla="*/ 60187 w 770401"/>
              <a:gd name="connsiteY25" fmla="*/ 12038 h 726048"/>
              <a:gd name="connsiteX26" fmla="*/ 210656 w 770401"/>
              <a:gd name="connsiteY26" fmla="*/ 0 h 72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0401" h="726048">
                <a:moveTo>
                  <a:pt x="210656" y="0"/>
                </a:moveTo>
                <a:lnTo>
                  <a:pt x="210656" y="0"/>
                </a:lnTo>
                <a:cubicBezTo>
                  <a:pt x="335044" y="12038"/>
                  <a:pt x="459947" y="19597"/>
                  <a:pt x="583819" y="36114"/>
                </a:cubicBezTo>
                <a:cubicBezTo>
                  <a:pt x="647011" y="44540"/>
                  <a:pt x="677879" y="71234"/>
                  <a:pt x="734288" y="96305"/>
                </a:cubicBezTo>
                <a:cubicBezTo>
                  <a:pt x="745883" y="101459"/>
                  <a:pt x="758363" y="104330"/>
                  <a:pt x="770401" y="108343"/>
                </a:cubicBezTo>
                <a:cubicBezTo>
                  <a:pt x="766389" y="260827"/>
                  <a:pt x="766077" y="413453"/>
                  <a:pt x="758364" y="565794"/>
                </a:cubicBezTo>
                <a:cubicBezTo>
                  <a:pt x="757998" y="573019"/>
                  <a:pt x="750957" y="578294"/>
                  <a:pt x="746326" y="583852"/>
                </a:cubicBezTo>
                <a:cubicBezTo>
                  <a:pt x="697211" y="642793"/>
                  <a:pt x="775466" y="530627"/>
                  <a:pt x="668082" y="638023"/>
                </a:cubicBezTo>
                <a:cubicBezTo>
                  <a:pt x="630141" y="675968"/>
                  <a:pt x="674033" y="635878"/>
                  <a:pt x="613913" y="674138"/>
                </a:cubicBezTo>
                <a:cubicBezTo>
                  <a:pt x="603075" y="681035"/>
                  <a:pt x="595809" y="693602"/>
                  <a:pt x="583819" y="698214"/>
                </a:cubicBezTo>
                <a:cubicBezTo>
                  <a:pt x="568722" y="704021"/>
                  <a:pt x="551656" y="701773"/>
                  <a:pt x="535669" y="704233"/>
                </a:cubicBezTo>
                <a:cubicBezTo>
                  <a:pt x="426492" y="721030"/>
                  <a:pt x="665737" y="703577"/>
                  <a:pt x="361125" y="716272"/>
                </a:cubicBezTo>
                <a:cubicBezTo>
                  <a:pt x="273319" y="728816"/>
                  <a:pt x="284111" y="729789"/>
                  <a:pt x="144450" y="716272"/>
                </a:cubicBezTo>
                <a:cubicBezTo>
                  <a:pt x="138802" y="715725"/>
                  <a:pt x="136425" y="708246"/>
                  <a:pt x="132413" y="704233"/>
                </a:cubicBezTo>
                <a:cubicBezTo>
                  <a:pt x="128275" y="683545"/>
                  <a:pt x="126042" y="669897"/>
                  <a:pt x="120375" y="650062"/>
                </a:cubicBezTo>
                <a:cubicBezTo>
                  <a:pt x="118632" y="643961"/>
                  <a:pt x="116362" y="638023"/>
                  <a:pt x="114356" y="632004"/>
                </a:cubicBezTo>
                <a:cubicBezTo>
                  <a:pt x="116362" y="537705"/>
                  <a:pt x="120375" y="443427"/>
                  <a:pt x="120375" y="349107"/>
                </a:cubicBezTo>
                <a:cubicBezTo>
                  <a:pt x="120375" y="324947"/>
                  <a:pt x="124572" y="298771"/>
                  <a:pt x="114356" y="276878"/>
                </a:cubicBezTo>
                <a:cubicBezTo>
                  <a:pt x="108665" y="264682"/>
                  <a:pt x="89784" y="265746"/>
                  <a:pt x="78244" y="258821"/>
                </a:cubicBezTo>
                <a:cubicBezTo>
                  <a:pt x="69642" y="253659"/>
                  <a:pt x="62676" y="246080"/>
                  <a:pt x="54169" y="240763"/>
                </a:cubicBezTo>
                <a:cubicBezTo>
                  <a:pt x="-11937" y="199444"/>
                  <a:pt x="74232" y="261830"/>
                  <a:pt x="6019" y="210668"/>
                </a:cubicBezTo>
                <a:cubicBezTo>
                  <a:pt x="4013" y="198630"/>
                  <a:pt x="0" y="186757"/>
                  <a:pt x="0" y="174553"/>
                </a:cubicBezTo>
                <a:cubicBezTo>
                  <a:pt x="0" y="144391"/>
                  <a:pt x="2862" y="114263"/>
                  <a:pt x="6019" y="84267"/>
                </a:cubicBezTo>
                <a:cubicBezTo>
                  <a:pt x="8888" y="57007"/>
                  <a:pt x="13843" y="58867"/>
                  <a:pt x="30094" y="36114"/>
                </a:cubicBezTo>
                <a:cubicBezTo>
                  <a:pt x="34298" y="30228"/>
                  <a:pt x="36483" y="22576"/>
                  <a:pt x="42131" y="18057"/>
                </a:cubicBezTo>
                <a:cubicBezTo>
                  <a:pt x="47085" y="14094"/>
                  <a:pt x="53863" y="12544"/>
                  <a:pt x="60187" y="12038"/>
                </a:cubicBezTo>
                <a:lnTo>
                  <a:pt x="210656" y="0"/>
                </a:lnTo>
                <a:close/>
              </a:path>
            </a:pathLst>
          </a:cu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5057" y="6547064"/>
            <a:ext cx="8378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Adrian </a:t>
            </a:r>
            <a:r>
              <a:rPr lang="en-US" sz="1200" dirty="0" err="1" smtClean="0"/>
              <a:t>Baddeley</a:t>
            </a:r>
            <a:r>
              <a:rPr lang="en-US" sz="1200" dirty="0" smtClean="0"/>
              <a:t>, </a:t>
            </a:r>
            <a:r>
              <a:rPr lang="en-US" sz="1200" dirty="0" err="1" smtClean="0"/>
              <a:t>Ege</a:t>
            </a:r>
            <a:r>
              <a:rPr lang="en-US" sz="1200" dirty="0" smtClean="0"/>
              <a:t> </a:t>
            </a:r>
            <a:r>
              <a:rPr lang="en-US" sz="1200" dirty="0" err="1" smtClean="0"/>
              <a:t>Rubak</a:t>
            </a:r>
            <a:r>
              <a:rPr lang="en-US" sz="1200" dirty="0" smtClean="0"/>
              <a:t>, Rolf Turner. Spatial Point Patterns. Chapman &amp; Hall/CRC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96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390791" y="17118"/>
            <a:ext cx="817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Inhomogeneous Poisson Process</a:t>
            </a:r>
            <a:endParaRPr lang="en-US" sz="2800" dirty="0"/>
          </a:p>
        </p:txBody>
      </p:sp>
      <p:sp>
        <p:nvSpPr>
          <p:cNvPr id="57" name="TextBox 56"/>
          <p:cNvSpPr txBox="1"/>
          <p:nvPr/>
        </p:nvSpPr>
        <p:spPr>
          <a:xfrm>
            <a:off x="390792" y="686240"/>
            <a:ext cx="842240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important model for practical purposes</a:t>
            </a:r>
          </a:p>
          <a:p>
            <a:endParaRPr lang="en-US" dirty="0" smtClean="0"/>
          </a:p>
          <a:p>
            <a:r>
              <a:rPr lang="en-US" dirty="0" smtClean="0"/>
              <a:t>Modification of the CSR in which the average density of the points is spatially varying</a:t>
            </a:r>
          </a:p>
          <a:p>
            <a:endParaRPr lang="en-US" dirty="0"/>
          </a:p>
          <a:p>
            <a:r>
              <a:rPr lang="en-US" dirty="0" smtClean="0"/>
              <a:t>Thus, instead of     we have        for any spatial location </a:t>
            </a:r>
            <a:r>
              <a:rPr lang="en-US" i="1" dirty="0" smtClean="0"/>
              <a:t>u </a:t>
            </a:r>
            <a:r>
              <a:rPr lang="en-US" dirty="0" smtClean="0"/>
              <a:t>and the expected number of points in a region A is given by,</a:t>
            </a:r>
          </a:p>
          <a:p>
            <a:endParaRPr lang="en-US" i="1" dirty="0"/>
          </a:p>
          <a:p>
            <a:r>
              <a:rPr lang="en-US" dirty="0" smtClean="0">
                <a:solidFill>
                  <a:srgbClr val="0000FF"/>
                </a:solidFill>
              </a:rPr>
              <a:t>Simulation of inhomogeneous Poisson process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Given </a:t>
            </a:r>
            <a:r>
              <a:rPr lang="en-US" sz="1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sz="1400" dirty="0" smtClean="0">
                <a:solidFill>
                  <a:srgbClr val="000000"/>
                </a:solidFill>
              </a:rPr>
              <a:t>(u), find M such that </a:t>
            </a:r>
            <a:r>
              <a:rPr lang="en-US" sz="1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sz="1400" dirty="0" smtClean="0">
                <a:solidFill>
                  <a:srgbClr val="000000"/>
                </a:solidFill>
              </a:rPr>
              <a:t>(u) &lt;= M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Generate a homogeneous Poisson process with intensity M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For each random point x</a:t>
            </a:r>
            <a:r>
              <a:rPr lang="en-US" sz="1400" baseline="-25000" dirty="0" smtClean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 that was generated, evaluate the probability p</a:t>
            </a:r>
            <a:r>
              <a:rPr lang="en-US" sz="1400" baseline="-25000" dirty="0" smtClean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 = </a:t>
            </a:r>
            <a:r>
              <a:rPr lang="en-US" sz="1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sz="1400" dirty="0" smtClean="0">
                <a:solidFill>
                  <a:srgbClr val="000000"/>
                </a:solidFill>
              </a:rPr>
              <a:t>(x</a:t>
            </a:r>
            <a:r>
              <a:rPr lang="en-US" sz="1400" baseline="-25000" dirty="0" smtClean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)/M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Randomly delete or retain the x</a:t>
            </a:r>
            <a:r>
              <a:rPr lang="en-US" sz="1400" baseline="-25000" dirty="0" smtClean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 with retention probability p</a:t>
            </a:r>
            <a:r>
              <a:rPr lang="en-US" sz="1400" baseline="-25000" dirty="0" smtClean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, independently of the fate of other points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	Resulting simulation is an inhomogeneous Poisson process with intensity </a:t>
            </a:r>
            <a:r>
              <a:rPr lang="en-US" sz="1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sz="1400" dirty="0" smtClean="0">
                <a:solidFill>
                  <a:srgbClr val="000000"/>
                </a:solidFill>
              </a:rPr>
              <a:t>(u)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Therefore, given a point pattern we can determine the intensity at various </a:t>
            </a:r>
            <a:r>
              <a:rPr lang="en-US" i="1" dirty="0" smtClean="0">
                <a:solidFill>
                  <a:srgbClr val="000000"/>
                </a:solidFill>
              </a:rPr>
              <a:t>quadrats</a:t>
            </a:r>
            <a:r>
              <a:rPr lang="en-US" dirty="0" smtClean="0">
                <a:solidFill>
                  <a:srgbClr val="000000"/>
                </a:solidFill>
              </a:rPr>
              <a:t>, simulate an inhomogeneous Poisson process and compare with original data set (</a:t>
            </a:r>
            <a:r>
              <a:rPr lang="en-US" i="1" dirty="0" smtClean="0">
                <a:solidFill>
                  <a:srgbClr val="000000"/>
                </a:solidFill>
              </a:rPr>
              <a:t>Monte Carlo tests</a:t>
            </a:r>
            <a:r>
              <a:rPr lang="en-US" dirty="0" smtClean="0">
                <a:solidFill>
                  <a:srgbClr val="000000"/>
                </a:solidFill>
              </a:rPr>
              <a:t>) using appropriate test statistic</a:t>
            </a:r>
          </a:p>
          <a:p>
            <a:endParaRPr lang="en-US" sz="1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93291"/>
              </p:ext>
            </p:extLst>
          </p:nvPr>
        </p:nvGraphicFramePr>
        <p:xfrm>
          <a:off x="1999741" y="1854083"/>
          <a:ext cx="198501" cy="2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8" name="Equation" r:id="rId3" imgW="139700" imgH="177800" progId="Equation.3">
                  <p:embed/>
                </p:oleObj>
              </mc:Choice>
              <mc:Fallback>
                <p:oleObj name="Equation" r:id="rId3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9741" y="1854083"/>
                        <a:ext cx="198501" cy="25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64950"/>
              </p:ext>
            </p:extLst>
          </p:nvPr>
        </p:nvGraphicFramePr>
        <p:xfrm>
          <a:off x="2987064" y="1871442"/>
          <a:ext cx="459197" cy="2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" name="Equation" r:id="rId5" imgW="368300" imgH="203200" progId="Equation.3">
                  <p:embed/>
                </p:oleObj>
              </mc:Choice>
              <mc:Fallback>
                <p:oleObj name="Equation" r:id="rId5" imgW="368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7064" y="1871442"/>
                        <a:ext cx="459197" cy="25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145938"/>
              </p:ext>
            </p:extLst>
          </p:nvPr>
        </p:nvGraphicFramePr>
        <p:xfrm>
          <a:off x="3382111" y="2118060"/>
          <a:ext cx="713026" cy="42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" name="Equation" r:id="rId7" imgW="622300" imgH="368300" progId="Equation.3">
                  <p:embed/>
                </p:oleObj>
              </mc:Choice>
              <mc:Fallback>
                <p:oleObj name="Equation" r:id="rId7" imgW="622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2111" y="2118060"/>
                        <a:ext cx="713026" cy="42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90791" y="3123907"/>
            <a:ext cx="8173903" cy="2166873"/>
          </a:xfrm>
          <a:prstGeom prst="roundRect">
            <a:avLst/>
          </a:prstGeom>
          <a:noFill/>
          <a:ln w="63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90792" y="824677"/>
            <a:ext cx="8422402" cy="5632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Nonhomogeneous Poisson process a key model </a:t>
            </a:r>
          </a:p>
          <a:p>
            <a:r>
              <a:rPr lang="en-US" dirty="0"/>
              <a:t>	</a:t>
            </a:r>
            <a:r>
              <a:rPr lang="en-US" dirty="0" smtClean="0"/>
              <a:t>– several popular techniques are equivalent to fitting a Poisson point process model</a:t>
            </a:r>
          </a:p>
          <a:p>
            <a:endParaRPr lang="en-US" dirty="0" smtClean="0"/>
          </a:p>
          <a:p>
            <a:r>
              <a:rPr lang="en-US" dirty="0" smtClean="0"/>
              <a:t>Homogeneous intensity:</a:t>
            </a:r>
          </a:p>
          <a:p>
            <a:endParaRPr lang="en-US" dirty="0"/>
          </a:p>
          <a:p>
            <a:r>
              <a:rPr lang="en-US" dirty="0" smtClean="0"/>
              <a:t>Homogeneous in different regions:</a:t>
            </a:r>
          </a:p>
          <a:p>
            <a:endParaRPr lang="en-US" dirty="0"/>
          </a:p>
          <a:p>
            <a:r>
              <a:rPr lang="en-US" dirty="0" smtClean="0"/>
              <a:t>Intensity proportional to baseline: </a:t>
            </a:r>
          </a:p>
          <a:p>
            <a:r>
              <a:rPr lang="en-US" dirty="0" smtClean="0"/>
              <a:t>Ex., each member of the population has constant chance ‘</a:t>
            </a:r>
            <a:r>
              <a:rPr lang="en-US" i="1" dirty="0" smtClean="0"/>
              <a:t>c</a:t>
            </a:r>
            <a:r>
              <a:rPr lang="en-US" dirty="0" smtClean="0"/>
              <a:t>’ of contracting a rare disease</a:t>
            </a:r>
          </a:p>
          <a:p>
            <a:endParaRPr lang="en-US" dirty="0"/>
          </a:p>
          <a:p>
            <a:r>
              <a:rPr lang="en-US" dirty="0" smtClean="0"/>
              <a:t>Exponential function of </a:t>
            </a:r>
            <a:r>
              <a:rPr lang="en-US" i="1" dirty="0" smtClean="0">
                <a:solidFill>
                  <a:srgbClr val="0000FF"/>
                </a:solidFill>
              </a:rPr>
              <a:t>covariate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Ex., earthquake modeling, gold deposits modeling</a:t>
            </a:r>
          </a:p>
          <a:p>
            <a:endParaRPr lang="en-US" dirty="0"/>
          </a:p>
          <a:p>
            <a:r>
              <a:rPr lang="en-US" dirty="0" smtClean="0"/>
              <a:t>Raised incidence model: </a:t>
            </a:r>
          </a:p>
          <a:p>
            <a:r>
              <a:rPr lang="en-US" dirty="0" smtClean="0"/>
              <a:t>Ex., spatial epidemiology</a:t>
            </a:r>
          </a:p>
          <a:p>
            <a:endParaRPr lang="en-US" dirty="0" smtClean="0"/>
          </a:p>
          <a:p>
            <a:r>
              <a:rPr lang="en-US" dirty="0" smtClean="0"/>
              <a:t>General log-linear model:</a:t>
            </a:r>
          </a:p>
          <a:p>
            <a:endParaRPr lang="en-US" dirty="0"/>
          </a:p>
          <a:p>
            <a:r>
              <a:rPr lang="en-US" dirty="0" smtClean="0"/>
              <a:t>The parameters of these models can be estimated through methods such as maximum likelihood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90792" y="78248"/>
            <a:ext cx="842240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Common Parametric Models of Intensity</a:t>
            </a:r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413609"/>
              </p:ext>
            </p:extLst>
          </p:nvPr>
        </p:nvGraphicFramePr>
        <p:xfrm>
          <a:off x="2751796" y="1725164"/>
          <a:ext cx="799271" cy="29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9" name="Equation" r:id="rId3" imgW="558800" imgH="203200" progId="Equation.3">
                  <p:embed/>
                </p:oleObj>
              </mc:Choice>
              <mc:Fallback>
                <p:oleObj name="Equation" r:id="rId3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1796" y="1725164"/>
                        <a:ext cx="799271" cy="290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375677"/>
              </p:ext>
            </p:extLst>
          </p:nvPr>
        </p:nvGraphicFramePr>
        <p:xfrm>
          <a:off x="4514850" y="3484887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0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484887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27903"/>
              </p:ext>
            </p:extLst>
          </p:nvPr>
        </p:nvGraphicFramePr>
        <p:xfrm>
          <a:off x="3717691" y="2265625"/>
          <a:ext cx="1577920" cy="308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1" name="Equation" r:id="rId7" imgW="1168400" imgH="228600" progId="Equation.3">
                  <p:embed/>
                </p:oleObj>
              </mc:Choice>
              <mc:Fallback>
                <p:oleObj name="Equation" r:id="rId7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7691" y="2265625"/>
                        <a:ext cx="1577920" cy="308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816006"/>
              </p:ext>
            </p:extLst>
          </p:nvPr>
        </p:nvGraphicFramePr>
        <p:xfrm>
          <a:off x="3650674" y="3636811"/>
          <a:ext cx="1962445" cy="288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2" name="Equation" r:id="rId9" imgW="1384300" imgH="203200" progId="Equation.3">
                  <p:embed/>
                </p:oleObj>
              </mc:Choice>
              <mc:Fallback>
                <p:oleObj name="Equation" r:id="rId9" imgW="1384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0674" y="3636811"/>
                        <a:ext cx="1962445" cy="288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746090"/>
              </p:ext>
            </p:extLst>
          </p:nvPr>
        </p:nvGraphicFramePr>
        <p:xfrm>
          <a:off x="2751796" y="4462400"/>
          <a:ext cx="2362380" cy="290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3" name="Equation" r:id="rId11" imgW="1651000" imgH="203200" progId="Equation.3">
                  <p:embed/>
                </p:oleObj>
              </mc:Choice>
              <mc:Fallback>
                <p:oleObj name="Equation" r:id="rId11" imgW="165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51796" y="4462400"/>
                        <a:ext cx="2362380" cy="290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787480"/>
              </p:ext>
            </p:extLst>
          </p:nvPr>
        </p:nvGraphicFramePr>
        <p:xfrm>
          <a:off x="3650674" y="2798235"/>
          <a:ext cx="1168671" cy="30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4" name="Equation" r:id="rId13" imgW="787400" imgH="203200" progId="Equation.3">
                  <p:embed/>
                </p:oleObj>
              </mc:Choice>
              <mc:Fallback>
                <p:oleObj name="Equation" r:id="rId13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50674" y="2798235"/>
                        <a:ext cx="1168671" cy="301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3404"/>
              </p:ext>
            </p:extLst>
          </p:nvPr>
        </p:nvGraphicFramePr>
        <p:xfrm>
          <a:off x="2907510" y="5265157"/>
          <a:ext cx="4529614" cy="336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5" name="Equation" r:id="rId15" imgW="3073400" imgH="228600" progId="Equation.3">
                  <p:embed/>
                </p:oleObj>
              </mc:Choice>
              <mc:Fallback>
                <p:oleObj name="Equation" r:id="rId15" imgW="3073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07510" y="5265157"/>
                        <a:ext cx="4529614" cy="336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5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8588"/>
            <a:ext cx="8476145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Covariates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440" y="1174437"/>
            <a:ext cx="4034074" cy="9902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78369" y="670276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Tropical rain forest terrain with visible </a:t>
            </a:r>
            <a:r>
              <a:rPr lang="en-US" dirty="0" err="1" smtClean="0"/>
              <a:t>Beilschmiedia</a:t>
            </a:r>
            <a:r>
              <a:rPr lang="en-US" dirty="0" smtClean="0"/>
              <a:t> tree locations (</a:t>
            </a:r>
            <a:r>
              <a:rPr lang="en-US" dirty="0" err="1" smtClean="0"/>
              <a:t>Barro</a:t>
            </a:r>
            <a:r>
              <a:rPr lang="en-US" dirty="0" smtClean="0"/>
              <a:t> Colorado Island)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0" y="1174437"/>
            <a:ext cx="4321694" cy="2597036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20440" y="2294145"/>
            <a:ext cx="4034074" cy="147732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How the intensity of points depend on the values of covariates?</a:t>
            </a:r>
          </a:p>
          <a:p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 err="1"/>
              <a:t>Beilschmiedia</a:t>
            </a:r>
            <a:r>
              <a:rPr lang="en-US" dirty="0"/>
              <a:t> </a:t>
            </a:r>
            <a:r>
              <a:rPr lang="en-US" dirty="0" smtClean="0"/>
              <a:t>trees prefer steep or flat terrain?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69" y="3981777"/>
            <a:ext cx="4308177" cy="2308231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440" y="3981777"/>
            <a:ext cx="1305787" cy="2308231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04" y="4163221"/>
            <a:ext cx="2571809" cy="870432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82704" y="5221201"/>
            <a:ext cx="2571809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Conclude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Beilschmiedia</a:t>
            </a:r>
            <a:r>
              <a:rPr lang="en-US" dirty="0" smtClean="0"/>
              <a:t> </a:t>
            </a:r>
            <a:r>
              <a:rPr lang="en-US" dirty="0"/>
              <a:t>trees </a:t>
            </a:r>
            <a:r>
              <a:rPr lang="en-US" dirty="0" smtClean="0"/>
              <a:t>prefer higher elevations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8367" y="6449581"/>
            <a:ext cx="8476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Adrian </a:t>
            </a:r>
            <a:r>
              <a:rPr lang="en-US" sz="1200" dirty="0" err="1" smtClean="0"/>
              <a:t>Baddeley</a:t>
            </a:r>
            <a:r>
              <a:rPr lang="en-US" sz="1200" dirty="0" smtClean="0"/>
              <a:t>, </a:t>
            </a:r>
            <a:r>
              <a:rPr lang="en-US" sz="1200" dirty="0" err="1" smtClean="0"/>
              <a:t>Ege</a:t>
            </a:r>
            <a:r>
              <a:rPr lang="en-US" sz="1200" dirty="0" smtClean="0"/>
              <a:t> </a:t>
            </a:r>
            <a:r>
              <a:rPr lang="en-US" sz="1200" dirty="0" err="1" smtClean="0"/>
              <a:t>Rubak</a:t>
            </a:r>
            <a:r>
              <a:rPr lang="en-US" sz="1200" dirty="0" smtClean="0"/>
              <a:t>, Rolf Turner. Spatial Point Patterns. Chapman &amp; Hall/CRC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952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428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Conditional Intensity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3054"/>
            <a:ext cx="8229600" cy="4634699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Recall CSR</a:t>
            </a:r>
          </a:p>
          <a:p>
            <a:pPr lvl="1"/>
            <a:r>
              <a:rPr lang="en-US" sz="1600" dirty="0" smtClean="0"/>
              <a:t>Homogeneity</a:t>
            </a:r>
          </a:p>
          <a:p>
            <a:pPr lvl="1"/>
            <a:r>
              <a:rPr lang="en-US" sz="1600" dirty="0" smtClean="0"/>
              <a:t>Independence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indent="-285750"/>
            <a:r>
              <a:rPr lang="en-US" sz="1800" dirty="0" smtClean="0"/>
              <a:t>Homogeneity can be relaxed</a:t>
            </a:r>
          </a:p>
          <a:p>
            <a:pPr lvl="1"/>
            <a:r>
              <a:rPr lang="en-US" sz="1600" dirty="0" smtClean="0"/>
              <a:t>Inhomogeneous Poisson process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1800" dirty="0" smtClean="0"/>
              <a:t>Notion of independence is too stringent</a:t>
            </a:r>
          </a:p>
          <a:p>
            <a:endParaRPr lang="en-US" sz="1800" dirty="0"/>
          </a:p>
          <a:p>
            <a:r>
              <a:rPr lang="en-US" sz="1800" dirty="0" smtClean="0"/>
              <a:t>Two approaches </a:t>
            </a:r>
          </a:p>
          <a:p>
            <a:pPr lvl="1"/>
            <a:r>
              <a:rPr lang="en-US" sz="1600" dirty="0" smtClean="0"/>
              <a:t>Make the intensity random (Cox and Cluster processes)</a:t>
            </a:r>
          </a:p>
          <a:p>
            <a:pPr lvl="1"/>
            <a:r>
              <a:rPr lang="en-US" sz="1600" dirty="0" smtClean="0"/>
              <a:t>Make conditional intensity (Gibbs, Strauss, Geyer processes)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If the point process exhibits dependence, probability of observing a point </a:t>
            </a:r>
            <a:r>
              <a:rPr lang="en-US" sz="2000" i="1" dirty="0" smtClean="0"/>
              <a:t>will</a:t>
            </a:r>
            <a:r>
              <a:rPr lang="en-US" sz="2000" dirty="0" smtClean="0"/>
              <a:t> depend on the rest of the pattern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830784"/>
              </p:ext>
            </p:extLst>
          </p:nvPr>
        </p:nvGraphicFramePr>
        <p:xfrm>
          <a:off x="1314288" y="5749086"/>
          <a:ext cx="6329986" cy="4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" name="Equation" r:id="rId3" imgW="3606800" imgH="241300" progId="Equation.3">
                  <p:embed/>
                </p:oleObj>
              </mc:Choice>
              <mc:Fallback>
                <p:oleObj name="Equation" r:id="rId3" imgW="3606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288" y="5749086"/>
                        <a:ext cx="6329986" cy="423485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57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Gibbs Hard Core Process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09" y="2995107"/>
            <a:ext cx="8360282" cy="3457357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Equilibrium process of spatial birth and death process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Each small interval of time </a:t>
            </a:r>
            <a:r>
              <a:rPr lang="en-US" sz="1800" dirty="0" err="1" smtClean="0">
                <a:latin typeface="Symbol" charset="2"/>
                <a:cs typeface="Symbol" charset="2"/>
              </a:rPr>
              <a:t>d</a:t>
            </a:r>
            <a:r>
              <a:rPr lang="en-US" sz="1800" dirty="0" err="1" smtClean="0"/>
              <a:t>t</a:t>
            </a:r>
            <a:r>
              <a:rPr lang="en-US" sz="1800" dirty="0" smtClean="0"/>
              <a:t>, each cell has a probability </a:t>
            </a:r>
            <a:r>
              <a:rPr lang="en-US" sz="1800" i="1" dirty="0" smtClean="0"/>
              <a:t>d(t) </a:t>
            </a:r>
            <a:r>
              <a:rPr lang="en-US" sz="1800" dirty="0" err="1" smtClean="0">
                <a:latin typeface="Symbol" charset="2"/>
                <a:cs typeface="Symbol" charset="2"/>
              </a:rPr>
              <a:t>d</a:t>
            </a:r>
            <a:r>
              <a:rPr lang="en-US" sz="1800" dirty="0" err="1" smtClean="0"/>
              <a:t>t</a:t>
            </a:r>
            <a:r>
              <a:rPr lang="en-US" sz="1800" dirty="0" smtClean="0"/>
              <a:t> of undergoing cell death, d(t) is the apoptosis rate</a:t>
            </a:r>
          </a:p>
          <a:p>
            <a:endParaRPr lang="en-US" sz="1800" dirty="0" smtClean="0"/>
          </a:p>
          <a:p>
            <a:r>
              <a:rPr lang="en-US" sz="1800" dirty="0" smtClean="0"/>
              <a:t>Cell division takes place in a small region </a:t>
            </a:r>
            <a:r>
              <a:rPr lang="en-US" sz="1800" dirty="0" smtClean="0">
                <a:latin typeface="Symbol" charset="2"/>
                <a:cs typeface="Symbol" charset="2"/>
              </a:rPr>
              <a:t>d</a:t>
            </a:r>
            <a:r>
              <a:rPr lang="en-US" sz="1800" dirty="0" smtClean="0"/>
              <a:t>a, with probability </a:t>
            </a:r>
            <a:r>
              <a:rPr lang="en-US" sz="1800" i="1" dirty="0" smtClean="0"/>
              <a:t>m(t) </a:t>
            </a:r>
            <a:r>
              <a:rPr lang="en-US" sz="1800" dirty="0" smtClean="0">
                <a:latin typeface="Symbol" charset="2"/>
                <a:cs typeface="Symbol" charset="2"/>
              </a:rPr>
              <a:t>d</a:t>
            </a:r>
            <a:r>
              <a:rPr lang="en-US" sz="1800" dirty="0" smtClean="0"/>
              <a:t>a </a:t>
            </a:r>
            <a:r>
              <a:rPr lang="en-US" sz="1800" dirty="0" err="1" smtClean="0">
                <a:latin typeface="Symbol" charset="2"/>
                <a:cs typeface="Symbol" charset="2"/>
              </a:rPr>
              <a:t>d</a:t>
            </a:r>
            <a:r>
              <a:rPr lang="en-US" sz="1800" dirty="0" err="1" smtClean="0"/>
              <a:t>t</a:t>
            </a:r>
            <a:r>
              <a:rPr lang="en-US" sz="1800" dirty="0" smtClean="0"/>
              <a:t>, where </a:t>
            </a:r>
            <a:r>
              <a:rPr lang="en-US" sz="1800" i="1" dirty="0" smtClean="0"/>
              <a:t>m(t)</a:t>
            </a:r>
            <a:r>
              <a:rPr lang="en-US" sz="1800" dirty="0" smtClean="0"/>
              <a:t> is the mitotic rate</a:t>
            </a:r>
          </a:p>
          <a:p>
            <a:endParaRPr lang="en-US" sz="1800" dirty="0"/>
          </a:p>
          <a:p>
            <a:r>
              <a:rPr lang="en-US" sz="1800" dirty="0" smtClean="0"/>
              <a:t>Provided the dividing cells lies </a:t>
            </a:r>
            <a:r>
              <a:rPr lang="en-US" sz="1800" i="1" dirty="0" smtClean="0"/>
              <a:t>h</a:t>
            </a:r>
            <a:r>
              <a:rPr lang="en-US" sz="1800" dirty="0" smtClean="0"/>
              <a:t> units away, no matter what the initial states are, over long time scales, this process will reach an equilibrium in which any snapshot will be a Gibbs process </a:t>
            </a:r>
          </a:p>
          <a:p>
            <a:endParaRPr lang="en-US" sz="1800" dirty="0"/>
          </a:p>
          <a:p>
            <a:r>
              <a:rPr lang="en-US" sz="1800" dirty="0" smtClean="0"/>
              <a:t>Intensity 	          with hard core radius </a:t>
            </a:r>
            <a:r>
              <a:rPr lang="en-US" sz="1800" i="1" dirty="0" smtClean="0"/>
              <a:t>h</a:t>
            </a:r>
            <a:endParaRPr lang="en-US" sz="1800" i="1" dirty="0"/>
          </a:p>
        </p:txBody>
      </p:sp>
      <p:sp>
        <p:nvSpPr>
          <p:cNvPr id="4" name="Rectangle 3"/>
          <p:cNvSpPr/>
          <p:nvPr/>
        </p:nvSpPr>
        <p:spPr>
          <a:xfrm>
            <a:off x="2214534" y="1139226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53191" y="131378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57441" y="184538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1155" y="143993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30161" y="191543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6128" y="221254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79305" y="166673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903" y="161256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82011" y="240515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68592" y="128970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19587" y="2305548"/>
            <a:ext cx="30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3068230" y="1681487"/>
            <a:ext cx="572011" cy="531060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42198" y="1927477"/>
            <a:ext cx="202236" cy="2193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60254" y="1825092"/>
            <a:ext cx="216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73673" y="1731271"/>
            <a:ext cx="216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u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7417"/>
              </p:ext>
            </p:extLst>
          </p:nvPr>
        </p:nvGraphicFramePr>
        <p:xfrm>
          <a:off x="4514850" y="1552571"/>
          <a:ext cx="3247281" cy="681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8" name="Equation" r:id="rId3" imgW="2540000" imgH="533400" progId="Equation.3">
                  <p:embed/>
                </p:oleObj>
              </mc:Choice>
              <mc:Fallback>
                <p:oleObj name="Equation" r:id="rId3" imgW="2540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1552571"/>
                        <a:ext cx="3247281" cy="681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20087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9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903754"/>
              </p:ext>
            </p:extLst>
          </p:nvPr>
        </p:nvGraphicFramePr>
        <p:xfrm>
          <a:off x="1673776" y="5825960"/>
          <a:ext cx="697615" cy="5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0" name="Equation" r:id="rId7" imgW="584200" imgH="419100" progId="Equation.3">
                  <p:embed/>
                </p:oleObj>
              </mc:Choice>
              <mc:Fallback>
                <p:oleObj name="Equation" r:id="rId7" imgW="584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3776" y="5825960"/>
                        <a:ext cx="697615" cy="5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874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8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Strauss Process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6966"/>
            <a:ext cx="8229600" cy="571061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Strauss process is a generalization of the Gibbs process </a:t>
            </a:r>
            <a:r>
              <a:rPr lang="en-US" sz="1800" dirty="0" smtClean="0"/>
              <a:t>- variations </a:t>
            </a:r>
            <a:r>
              <a:rPr lang="en-US" sz="1800" dirty="0"/>
              <a:t>of the </a:t>
            </a:r>
            <a:r>
              <a:rPr lang="en-US" sz="1800" dirty="0" smtClean="0"/>
              <a:t>basic hard core process</a:t>
            </a:r>
          </a:p>
          <a:p>
            <a:endParaRPr lang="en-US" sz="1800" dirty="0"/>
          </a:p>
          <a:p>
            <a:r>
              <a:rPr lang="en-US" sz="1800" dirty="0" smtClean="0"/>
              <a:t>Gibbs hard core process - it </a:t>
            </a:r>
            <a:r>
              <a:rPr lang="en-US" sz="1800" dirty="0"/>
              <a:t>is physically impossible for two points to lie closer </a:t>
            </a:r>
            <a:r>
              <a:rPr lang="en-US" sz="1800" dirty="0" smtClean="0"/>
              <a:t>than </a:t>
            </a:r>
            <a:r>
              <a:rPr lang="en-US" sz="1800" i="1" dirty="0" smtClean="0"/>
              <a:t>h</a:t>
            </a:r>
            <a:r>
              <a:rPr lang="en-US" sz="1800" dirty="0" smtClean="0"/>
              <a:t> distance apart</a:t>
            </a:r>
          </a:p>
          <a:p>
            <a:endParaRPr lang="en-US" sz="1800" dirty="0"/>
          </a:p>
          <a:p>
            <a:r>
              <a:rPr lang="en-US" sz="1800" dirty="0" smtClean="0"/>
              <a:t>Strauss process </a:t>
            </a:r>
            <a:r>
              <a:rPr lang="mr-IN" sz="1800" dirty="0" smtClean="0"/>
              <a:t>–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0000FF"/>
                </a:solidFill>
              </a:rPr>
              <a:t>improbable</a:t>
            </a:r>
            <a:r>
              <a:rPr lang="en-US" sz="1800" dirty="0" smtClean="0"/>
              <a:t> than impossible</a:t>
            </a:r>
          </a:p>
          <a:p>
            <a:pPr lvl="1"/>
            <a:r>
              <a:rPr lang="en-US" sz="1600" dirty="0"/>
              <a:t>i</a:t>
            </a:r>
            <a:r>
              <a:rPr lang="en-US" sz="1600" dirty="0" smtClean="0"/>
              <a:t>ntroduce an interaction parameter </a:t>
            </a:r>
            <a:r>
              <a:rPr lang="en-US" sz="1600" i="1" dirty="0" smtClean="0">
                <a:latin typeface="Symbol" charset="2"/>
                <a:cs typeface="Symbol" charset="2"/>
              </a:rPr>
              <a:t>g</a:t>
            </a:r>
            <a:r>
              <a:rPr lang="en-US" sz="1600" dirty="0" smtClean="0">
                <a:latin typeface="Symbol" charset="2"/>
                <a:cs typeface="Symbol" charset="2"/>
              </a:rPr>
              <a:t> </a:t>
            </a:r>
            <a:r>
              <a:rPr lang="en-US" sz="1600" dirty="0" smtClean="0">
                <a:latin typeface="+mj-lt"/>
                <a:cs typeface="Symbol" charset="2"/>
              </a:rPr>
              <a:t>and </a:t>
            </a:r>
            <a:r>
              <a:rPr lang="en-US" sz="1600" i="1" dirty="0" smtClean="0">
                <a:latin typeface="+mj-lt"/>
                <a:cs typeface="Symbol" charset="2"/>
              </a:rPr>
              <a:t>t(</a:t>
            </a:r>
            <a:r>
              <a:rPr lang="en-US" sz="1600" i="1" dirty="0" err="1">
                <a:latin typeface="+mj-lt"/>
                <a:cs typeface="Symbol" charset="2"/>
              </a:rPr>
              <a:t>u</a:t>
            </a:r>
            <a:r>
              <a:rPr lang="en-US" sz="1600" i="1" dirty="0" err="1" smtClean="0">
                <a:latin typeface="+mj-lt"/>
                <a:cs typeface="Symbol" charset="2"/>
              </a:rPr>
              <a:t>,h</a:t>
            </a:r>
            <a:r>
              <a:rPr lang="en-US" sz="1600" i="1" dirty="0" smtClean="0">
                <a:latin typeface="+mj-lt"/>
                <a:cs typeface="Symbol" charset="2"/>
              </a:rPr>
              <a:t>), </a:t>
            </a:r>
            <a:r>
              <a:rPr lang="en-US" sz="1600" dirty="0" smtClean="0">
                <a:latin typeface="+mj-lt"/>
                <a:cs typeface="Symbol" charset="2"/>
              </a:rPr>
              <a:t>number of points less than </a:t>
            </a:r>
            <a:r>
              <a:rPr lang="en-US" sz="1600" i="1" dirty="0" smtClean="0">
                <a:latin typeface="+mj-lt"/>
                <a:cs typeface="Symbol" charset="2"/>
              </a:rPr>
              <a:t>h</a:t>
            </a:r>
            <a:r>
              <a:rPr lang="en-US" sz="1600" dirty="0" smtClean="0">
                <a:latin typeface="+mj-lt"/>
                <a:cs typeface="Symbol" charset="2"/>
              </a:rPr>
              <a:t> </a:t>
            </a:r>
          </a:p>
          <a:p>
            <a:pPr lvl="1"/>
            <a:endParaRPr lang="en-US" sz="1400" dirty="0">
              <a:latin typeface="+mj-lt"/>
              <a:cs typeface="Symbol" charset="2"/>
            </a:endParaRPr>
          </a:p>
          <a:p>
            <a:pPr lvl="1"/>
            <a:endParaRPr lang="en-US" sz="1400" dirty="0" smtClean="0">
              <a:latin typeface="+mj-lt"/>
              <a:cs typeface="Symbol" charset="2"/>
            </a:endParaRPr>
          </a:p>
          <a:p>
            <a:pPr marL="457200" lvl="1" indent="0">
              <a:buNone/>
            </a:pPr>
            <a:endParaRPr lang="en-US" sz="1400" dirty="0" smtClean="0">
              <a:latin typeface="+mj-lt"/>
              <a:cs typeface="Symbol" charset="2"/>
            </a:endParaRPr>
          </a:p>
          <a:p>
            <a:r>
              <a:rPr lang="en-US" sz="1800" dirty="0"/>
              <a:t>A</a:t>
            </a:r>
            <a:r>
              <a:rPr lang="en-US" sz="1800" dirty="0" smtClean="0"/>
              <a:t> </a:t>
            </a:r>
            <a:r>
              <a:rPr lang="en-US" sz="1800" dirty="0"/>
              <a:t>collection of cells with many pairs of close cells is </a:t>
            </a:r>
            <a:r>
              <a:rPr lang="en-US" sz="1800" dirty="0" smtClean="0"/>
              <a:t>much less </a:t>
            </a:r>
            <a:r>
              <a:rPr lang="en-US" sz="1800" dirty="0"/>
              <a:t>likely than a collection of cells with only a few close pairs</a:t>
            </a:r>
            <a:r>
              <a:rPr lang="en-US" sz="1800" dirty="0" smtClean="0"/>
              <a:t>.</a:t>
            </a:r>
          </a:p>
          <a:p>
            <a:endParaRPr lang="en-US" sz="1800" dirty="0">
              <a:latin typeface="Symbol" charset="2"/>
              <a:cs typeface="Symbol" charset="2"/>
            </a:endParaRPr>
          </a:p>
          <a:p>
            <a:r>
              <a:rPr lang="en-US" sz="1800" dirty="0">
                <a:cs typeface="Symbol" charset="2"/>
              </a:rPr>
              <a:t>Strauss process is a generalization of the Gibbs hard core </a:t>
            </a:r>
            <a:r>
              <a:rPr lang="en-US" sz="1800" dirty="0" smtClean="0">
                <a:cs typeface="Symbol" charset="2"/>
              </a:rPr>
              <a:t>process</a:t>
            </a:r>
            <a:endParaRPr lang="en-US" sz="1800" dirty="0" smtClean="0">
              <a:latin typeface="+mj-lt"/>
              <a:cs typeface="Symbol" charset="2"/>
            </a:endParaRPr>
          </a:p>
          <a:p>
            <a:endParaRPr lang="en-US" sz="1800" dirty="0">
              <a:latin typeface="+mj-lt"/>
              <a:cs typeface="Symbol" charset="2"/>
            </a:endParaRPr>
          </a:p>
          <a:p>
            <a:r>
              <a:rPr lang="en-US" sz="1800" dirty="0" smtClean="0">
                <a:latin typeface="+mj-lt"/>
                <a:cs typeface="Symbol" charset="2"/>
              </a:rPr>
              <a:t>Note:</a:t>
            </a:r>
            <a:r>
              <a:rPr lang="en-US" sz="1800" dirty="0" smtClean="0">
                <a:latin typeface="Symbol" charset="2"/>
                <a:cs typeface="Symbol" charset="2"/>
              </a:rPr>
              <a:t> </a:t>
            </a:r>
            <a:r>
              <a:rPr lang="en-US" sz="1800" i="1" dirty="0" smtClean="0">
                <a:latin typeface="Symbol" charset="2"/>
                <a:cs typeface="Symbol" charset="2"/>
              </a:rPr>
              <a:t>g</a:t>
            </a:r>
            <a:r>
              <a:rPr lang="en-US" sz="1800" dirty="0" smtClean="0">
                <a:latin typeface="Symbol" charset="2"/>
                <a:cs typeface="Symbol" charset="2"/>
              </a:rPr>
              <a:t> = 1 </a:t>
            </a:r>
            <a:r>
              <a:rPr lang="en-US" sz="1800" dirty="0" smtClean="0">
                <a:latin typeface="+mj-lt"/>
                <a:cs typeface="Symbol" charset="2"/>
              </a:rPr>
              <a:t>is a Poisson process, </a:t>
            </a:r>
            <a:r>
              <a:rPr lang="en-US" sz="1800" i="1" dirty="0" smtClean="0">
                <a:latin typeface="Symbol" charset="2"/>
                <a:cs typeface="Symbol" charset="2"/>
              </a:rPr>
              <a:t>g</a:t>
            </a:r>
            <a:r>
              <a:rPr lang="en-US" sz="1800" i="1" dirty="0" smtClean="0">
                <a:latin typeface="+mj-lt"/>
                <a:cs typeface="Symbol" charset="2"/>
              </a:rPr>
              <a:t> &lt; 1 </a:t>
            </a:r>
            <a:r>
              <a:rPr lang="en-US" sz="1800" dirty="0" smtClean="0">
                <a:latin typeface="+mj-lt"/>
                <a:cs typeface="Symbol" charset="2"/>
              </a:rPr>
              <a:t>establishes inhibiting phenotype and </a:t>
            </a:r>
            <a:r>
              <a:rPr lang="en-US" sz="1800" i="1" dirty="0" smtClean="0">
                <a:latin typeface="Symbol" charset="2"/>
                <a:cs typeface="Symbol" charset="2"/>
              </a:rPr>
              <a:t>g &gt; 1 </a:t>
            </a:r>
            <a:r>
              <a:rPr lang="en-US" sz="1800" dirty="0" smtClean="0">
                <a:latin typeface="+mj-lt"/>
                <a:cs typeface="Symbol" charset="2"/>
              </a:rPr>
              <a:t>can introduce clustering</a:t>
            </a:r>
            <a:r>
              <a:rPr lang="en-US" sz="1400" i="1" dirty="0">
                <a:latin typeface="Symbol" charset="2"/>
                <a:cs typeface="Symbol" charset="2"/>
              </a:rPr>
              <a:t> </a:t>
            </a:r>
            <a:r>
              <a:rPr lang="mr-IN" sz="1800" dirty="0" smtClean="0">
                <a:latin typeface="+mj-lt"/>
                <a:cs typeface="Symbol" charset="2"/>
              </a:rPr>
              <a:t>–</a:t>
            </a:r>
            <a:r>
              <a:rPr lang="en-US" sz="1800" dirty="0" smtClean="0">
                <a:latin typeface="+mj-lt"/>
                <a:cs typeface="Symbol" charset="2"/>
              </a:rPr>
              <a:t> not allowed</a:t>
            </a:r>
          </a:p>
          <a:p>
            <a:endParaRPr lang="en-US" sz="1800" dirty="0">
              <a:latin typeface="+mj-lt"/>
              <a:cs typeface="Symbol" charset="2"/>
            </a:endParaRPr>
          </a:p>
          <a:p>
            <a:r>
              <a:rPr lang="en-US" sz="1800" dirty="0" smtClean="0">
                <a:latin typeface="+mj-lt"/>
                <a:cs typeface="Symbol" charset="2"/>
              </a:rPr>
              <a:t>Probability density cannot be greater than 1</a:t>
            </a:r>
          </a:p>
          <a:p>
            <a:pPr marL="457200" lvl="1" indent="0">
              <a:buNone/>
            </a:pPr>
            <a:endParaRPr lang="en-US" sz="1600" dirty="0" smtClean="0">
              <a:latin typeface="+mj-lt"/>
              <a:cs typeface="Symbol" charset="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644698"/>
              </p:ext>
            </p:extLst>
          </p:nvPr>
        </p:nvGraphicFramePr>
        <p:xfrm>
          <a:off x="3135531" y="3191647"/>
          <a:ext cx="1909435" cy="4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5" name="Equation" r:id="rId3" imgW="1397000" imgH="317500" progId="Equation.3">
                  <p:embed/>
                </p:oleObj>
              </mc:Choice>
              <mc:Fallback>
                <p:oleObj name="Equation" r:id="rId3" imgW="1397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5531" y="3191647"/>
                        <a:ext cx="1909435" cy="4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36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8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Geyer Saturation Process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6966"/>
            <a:ext cx="8229600" cy="5710619"/>
          </a:xfrm>
        </p:spPr>
        <p:txBody>
          <a:bodyPr>
            <a:normAutofit/>
          </a:bodyPr>
          <a:lstStyle/>
          <a:p>
            <a:r>
              <a:rPr lang="en-US" sz="1800" dirty="0">
                <a:cs typeface="Symbol" charset="2"/>
              </a:rPr>
              <a:t>How to introduce clustering?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Of course, introduce another parameter </a:t>
            </a:r>
            <a:r>
              <a:rPr lang="en-US" sz="1800" dirty="0" smtClean="0">
                <a:sym typeface="Wingdings"/>
              </a:rPr>
              <a:t></a:t>
            </a:r>
          </a:p>
          <a:p>
            <a:endParaRPr lang="en-US" sz="1800" dirty="0">
              <a:sym typeface="Wingdings"/>
            </a:endParaRPr>
          </a:p>
          <a:p>
            <a:endParaRPr lang="en-US" sz="1800" dirty="0" smtClean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r>
              <a:rPr lang="en-US" sz="1800" i="1" dirty="0" smtClean="0">
                <a:sym typeface="Wingdings"/>
              </a:rPr>
              <a:t>s &gt;= 0 </a:t>
            </a:r>
            <a:r>
              <a:rPr lang="mr-IN" sz="1800" dirty="0" smtClean="0">
                <a:sym typeface="Wingdings"/>
              </a:rPr>
              <a:t>–</a:t>
            </a:r>
            <a:r>
              <a:rPr lang="en-US" sz="1800" dirty="0" smtClean="0">
                <a:sym typeface="Wingdings"/>
              </a:rPr>
              <a:t> saturation parameter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Note: </a:t>
            </a:r>
            <a:r>
              <a:rPr lang="en-US" sz="1800" i="1" dirty="0" smtClean="0"/>
              <a:t>s = 0 </a:t>
            </a:r>
            <a:r>
              <a:rPr lang="en-US" sz="1800" dirty="0" smtClean="0"/>
              <a:t>is a Poisson process</a:t>
            </a:r>
          </a:p>
          <a:p>
            <a:endParaRPr lang="en-US" sz="1800" dirty="0"/>
          </a:p>
          <a:p>
            <a:r>
              <a:rPr lang="en-US" sz="1800" i="1" dirty="0" smtClean="0">
                <a:latin typeface="Symbol" charset="2"/>
                <a:cs typeface="Symbol" charset="2"/>
              </a:rPr>
              <a:t>g</a:t>
            </a:r>
            <a:r>
              <a:rPr lang="en-US" sz="1800" i="1" dirty="0" smtClean="0"/>
              <a:t> &lt; 1 </a:t>
            </a:r>
            <a:r>
              <a:rPr lang="en-US" sz="1800" dirty="0" smtClean="0"/>
              <a:t>introduces inhibiting phenotype</a:t>
            </a:r>
          </a:p>
          <a:p>
            <a:endParaRPr lang="en-US" sz="1800" dirty="0"/>
          </a:p>
          <a:p>
            <a:r>
              <a:rPr lang="en-US" sz="1800" i="1" dirty="0">
                <a:latin typeface="Symbol" charset="2"/>
                <a:cs typeface="Symbol" charset="2"/>
              </a:rPr>
              <a:t>g</a:t>
            </a:r>
            <a:r>
              <a:rPr lang="en-US" sz="1800" i="1" dirty="0"/>
              <a:t> </a:t>
            </a:r>
            <a:r>
              <a:rPr lang="en-US" sz="1800" i="1" dirty="0" smtClean="0"/>
              <a:t>&gt; </a:t>
            </a:r>
            <a:r>
              <a:rPr lang="en-US" sz="1800" i="1" dirty="0"/>
              <a:t>1 </a:t>
            </a:r>
            <a:r>
              <a:rPr lang="en-US" sz="1800" dirty="0"/>
              <a:t>introduces </a:t>
            </a:r>
            <a:r>
              <a:rPr lang="en-US" sz="1800" dirty="0" smtClean="0"/>
              <a:t>clustering phenotype</a:t>
            </a:r>
          </a:p>
          <a:p>
            <a:endParaRPr lang="en-US" sz="1800" dirty="0"/>
          </a:p>
          <a:p>
            <a:r>
              <a:rPr lang="en-US" sz="1800" dirty="0" smtClean="0"/>
              <a:t>s = ∞, is a Strauss process</a:t>
            </a:r>
          </a:p>
          <a:p>
            <a:endParaRPr lang="en-US" sz="1800" dirty="0"/>
          </a:p>
          <a:p>
            <a:r>
              <a:rPr lang="en-US" sz="1800" dirty="0" smtClean="0"/>
              <a:t>Thus, Geyer process is a generalization of the Gibbs hard core process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08391"/>
              </p:ext>
            </p:extLst>
          </p:nvPr>
        </p:nvGraphicFramePr>
        <p:xfrm>
          <a:off x="2068130" y="1981354"/>
          <a:ext cx="2460078" cy="46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6" name="Equation" r:id="rId3" imgW="1663700" imgH="317500" progId="Equation.3">
                  <p:embed/>
                </p:oleObj>
              </mc:Choice>
              <mc:Fallback>
                <p:oleObj name="Equation" r:id="rId3" imgW="16637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8130" y="1981354"/>
                        <a:ext cx="2460078" cy="46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54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6401"/>
            <a:ext cx="8229600" cy="66828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Data Integration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8932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Marked Point Processes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0760"/>
            <a:ext cx="8229600" cy="535540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Very powerful framework for biology </a:t>
            </a:r>
          </a:p>
          <a:p>
            <a:pPr lvl="1"/>
            <a:r>
              <a:rPr lang="en-US" sz="1800" dirty="0" smtClean="0"/>
              <a:t>integrate attributes of cells with the point process representation of cells</a:t>
            </a:r>
          </a:p>
          <a:p>
            <a:endParaRPr lang="en-US" sz="1800" dirty="0"/>
          </a:p>
          <a:p>
            <a:r>
              <a:rPr lang="en-US" sz="1800" dirty="0" smtClean="0"/>
              <a:t>Different from covariates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For example, could be dendritic cells and macrophages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36" y="2761904"/>
            <a:ext cx="3380124" cy="2031218"/>
          </a:xfrm>
          <a:prstGeom prst="rect">
            <a:avLst/>
          </a:prstGeom>
          <a:ln w="9525" cmpd="sng">
            <a:solidFill>
              <a:srgbClr val="0000FF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3832942" y="3707051"/>
            <a:ext cx="1033517" cy="1086071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1023" y="4022411"/>
            <a:ext cx="81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(12, </a:t>
            </a:r>
            <a:r>
              <a:rPr lang="en-US" dirty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40690" y="2584982"/>
            <a:ext cx="1170337" cy="369612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9701" y="2347310"/>
            <a:ext cx="84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(16, 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49586" y="3970594"/>
            <a:ext cx="1296276" cy="236483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8290" y="4608456"/>
            <a:ext cx="8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(14, 5)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20" y="2583347"/>
            <a:ext cx="2699843" cy="224740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457200" y="6511047"/>
            <a:ext cx="8397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Adrian </a:t>
            </a:r>
            <a:r>
              <a:rPr lang="en-US" sz="1200" dirty="0" err="1" smtClean="0"/>
              <a:t>Baddeley</a:t>
            </a:r>
            <a:r>
              <a:rPr lang="en-US" sz="1200" dirty="0" smtClean="0"/>
              <a:t>, </a:t>
            </a:r>
            <a:r>
              <a:rPr lang="en-US" sz="1200" dirty="0" err="1" smtClean="0"/>
              <a:t>Ege</a:t>
            </a:r>
            <a:r>
              <a:rPr lang="en-US" sz="1200" dirty="0" smtClean="0"/>
              <a:t> </a:t>
            </a:r>
            <a:r>
              <a:rPr lang="en-US" sz="1200" dirty="0" err="1" smtClean="0"/>
              <a:t>Rubak</a:t>
            </a:r>
            <a:r>
              <a:rPr lang="en-US" sz="1200" dirty="0" smtClean="0"/>
              <a:t>, Rolf Turner. Spatial Point Patterns. Chapman &amp; Hall/CRC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772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044044"/>
            <a:ext cx="8229600" cy="21601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</a:rPr>
              <a:t>Who thinks mathematics is awesome?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30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Histopathology Image Segmentation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3732"/>
            <a:ext cx="8267700" cy="294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551855"/>
            <a:ext cx="845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Segmentation using EBImage</a:t>
            </a:r>
            <a:r>
              <a:rPr lang="en-US" baseline="30000" dirty="0" smtClean="0"/>
              <a:t>1</a:t>
            </a:r>
            <a:r>
              <a:rPr lang="en-US" dirty="0" smtClean="0"/>
              <a:t> and applying </a:t>
            </a:r>
            <a:r>
              <a:rPr lang="en-US" dirty="0"/>
              <a:t>the </a:t>
            </a:r>
            <a:r>
              <a:rPr lang="en-US" dirty="0" smtClean="0"/>
              <a:t>Otsu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method for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Marked point process representation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785604"/>
            <a:ext cx="841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Pau </a:t>
            </a:r>
            <a:r>
              <a:rPr lang="en-US" sz="1200" dirty="0"/>
              <a:t>G, Fuchs F, </a:t>
            </a:r>
            <a:r>
              <a:rPr lang="en-US" sz="1200" dirty="0" err="1"/>
              <a:t>Sklyar</a:t>
            </a:r>
            <a:r>
              <a:rPr lang="en-US" sz="1200" dirty="0"/>
              <a:t> O, Boutros M, Huber W. “</a:t>
            </a:r>
            <a:r>
              <a:rPr lang="en-US" sz="1200" dirty="0" err="1"/>
              <a:t>EBImage</a:t>
            </a:r>
            <a:r>
              <a:rPr lang="en-US" sz="1200" dirty="0"/>
              <a:t>—an R package for image processing with applications to cellular phenotypes.</a:t>
            </a:r>
            <a:r>
              <a:rPr lang="en-US" sz="1200" dirty="0" smtClean="0"/>
              <a:t>” </a:t>
            </a:r>
            <a:r>
              <a:rPr lang="it-IT" sz="1200" dirty="0" smtClean="0"/>
              <a:t>In</a:t>
            </a:r>
            <a:r>
              <a:rPr lang="it-IT" sz="1200" dirty="0"/>
              <a:t>: </a:t>
            </a:r>
            <a:r>
              <a:rPr lang="it-IT" sz="1200" dirty="0" err="1"/>
              <a:t>Bioinformatics</a:t>
            </a:r>
            <a:r>
              <a:rPr lang="it-IT" sz="1200" dirty="0"/>
              <a:t> 26(7) (2010), 979–981</a:t>
            </a:r>
            <a:r>
              <a:rPr lang="it-IT" sz="1200" dirty="0" smtClean="0"/>
              <a:t>.</a:t>
            </a:r>
          </a:p>
          <a:p>
            <a:r>
              <a:rPr lang="it-IT" sz="1200" dirty="0" smtClean="0"/>
              <a:t>2. </a:t>
            </a:r>
            <a:r>
              <a:rPr lang="en-US" sz="1200" dirty="0"/>
              <a:t>N. Otsu. “A threshold selection method from gray-level histogram.” In: IEEE Transactions on System Man Cybernetics 9(1) (1979)</a:t>
            </a:r>
            <a:r>
              <a:rPr lang="en-US" sz="1200" dirty="0" smtClean="0"/>
              <a:t>, </a:t>
            </a:r>
            <a:r>
              <a:rPr lang="nb-NO" sz="1200" dirty="0" err="1" smtClean="0"/>
              <a:t>pp</a:t>
            </a:r>
            <a:r>
              <a:rPr lang="nb-NO" sz="1200" dirty="0"/>
              <a:t>. 62–66.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201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Marked Point Process Representation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689" b="-19689"/>
          <a:stretch>
            <a:fillRect/>
          </a:stretch>
        </p:blipFill>
        <p:spPr>
          <a:xfrm>
            <a:off x="1604582" y="3087840"/>
            <a:ext cx="5892797" cy="3240812"/>
          </a:xfrm>
        </p:spPr>
      </p:pic>
      <p:sp>
        <p:nvSpPr>
          <p:cNvPr id="7" name="TextBox 6"/>
          <p:cNvSpPr txBox="1"/>
          <p:nvPr/>
        </p:nvSpPr>
        <p:spPr>
          <a:xfrm>
            <a:off x="457200" y="867102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centroids from the segmented image to create a point process object corresponding to cell locations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normal distribution to generate marks (lack of experimental data)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b="1" dirty="0" smtClean="0">
                <a:solidFill>
                  <a:srgbClr val="000090"/>
                </a:solidFill>
              </a:rPr>
              <a:t>In reality, one can use </a:t>
            </a:r>
            <a:r>
              <a:rPr lang="en-US" b="1" dirty="0" err="1" smtClean="0">
                <a:solidFill>
                  <a:srgbClr val="000090"/>
                </a:solidFill>
              </a:rPr>
              <a:t>RNAi</a:t>
            </a:r>
            <a:r>
              <a:rPr lang="en-US" b="1" dirty="0" smtClean="0">
                <a:solidFill>
                  <a:srgbClr val="000090"/>
                </a:solidFill>
              </a:rPr>
              <a:t>, FISH, IHC, single cell, RNA, </a:t>
            </a:r>
            <a:r>
              <a:rPr lang="en-US" b="1" dirty="0" err="1" smtClean="0">
                <a:solidFill>
                  <a:srgbClr val="000090"/>
                </a:solidFill>
              </a:rPr>
              <a:t>Exome</a:t>
            </a:r>
            <a:r>
              <a:rPr lang="en-US" b="1" dirty="0" smtClean="0">
                <a:solidFill>
                  <a:srgbClr val="000090"/>
                </a:solidFill>
              </a:rPr>
              <a:t>, MALDI-MSI, genetics, epigenetics or any </a:t>
            </a:r>
            <a:r>
              <a:rPr lang="en-US" b="1" dirty="0" err="1" smtClean="0">
                <a:solidFill>
                  <a:srgbClr val="000090"/>
                </a:solidFill>
              </a:rPr>
              <a:t>omics</a:t>
            </a:r>
            <a:r>
              <a:rPr lang="en-US" b="1" dirty="0" smtClean="0">
                <a:solidFill>
                  <a:srgbClr val="000090"/>
                </a:solidFill>
              </a:rPr>
              <a:t> data sets to mark the cells!!!</a:t>
            </a:r>
            <a:endParaRPr lang="en-US" b="1" dirty="0">
              <a:solidFill>
                <a:srgbClr val="00009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3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Estimating the Density of Marks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221"/>
            <a:ext cx="8229600" cy="174208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(</a:t>
            </a:r>
            <a:r>
              <a:rPr lang="en-US" sz="1800" dirty="0"/>
              <a:t>Density Estimation ) What is the tumor density for a specific </a:t>
            </a:r>
            <a:r>
              <a:rPr lang="en-US" sz="1800" dirty="0" smtClean="0"/>
              <a:t>mark?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Fit model using Strauss process since the cells are diffuse and infiltrating</a:t>
            </a:r>
          </a:p>
          <a:p>
            <a:endParaRPr lang="en-US" sz="1800" dirty="0"/>
          </a:p>
          <a:p>
            <a:r>
              <a:rPr lang="en-US" sz="1800" dirty="0" smtClean="0"/>
              <a:t>residual = (observed) </a:t>
            </a:r>
            <a:r>
              <a:rPr lang="mr-IN" sz="1800" dirty="0" smtClean="0"/>
              <a:t>–</a:t>
            </a:r>
            <a:r>
              <a:rPr lang="en-US" sz="1800" dirty="0" smtClean="0"/>
              <a:t> (fitted)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-1050" b="-1050"/>
          <a:stretch>
            <a:fillRect/>
          </a:stretch>
        </p:blipFill>
        <p:spPr>
          <a:xfrm>
            <a:off x="457200" y="3267294"/>
            <a:ext cx="8229600" cy="24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94"/>
            <a:ext cx="8229600" cy="43561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How Cell Proliferation Varies Across Different Marks?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873234"/>
            <a:ext cx="8424041" cy="570449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Segregation </a:t>
            </a:r>
            <a:r>
              <a:rPr lang="en-US" sz="1800" dirty="0">
                <a:latin typeface="+mj-lt"/>
              </a:rPr>
              <a:t>is the estimation of the density of a point pattern with various </a:t>
            </a:r>
            <a:r>
              <a:rPr lang="en-US" sz="1800" dirty="0" smtClean="0">
                <a:latin typeface="+mj-lt"/>
              </a:rPr>
              <a:t>marks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Here it denotes the risk of proliferation of various mutation types 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/>
              <a:t>One of central questions in point pattern analysis is </a:t>
            </a:r>
            <a:r>
              <a:rPr lang="en-US" sz="1800" dirty="0" smtClean="0"/>
              <a:t>to identify </a:t>
            </a:r>
            <a:r>
              <a:rPr lang="en-US" sz="1800" dirty="0"/>
              <a:t>regions where a particular mark </a:t>
            </a:r>
            <a:r>
              <a:rPr lang="en-US" sz="1800" dirty="0" smtClean="0"/>
              <a:t>predominates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We can compare proliferation patterns across different experimental conditions</a:t>
            </a: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82" y="3140404"/>
            <a:ext cx="6271172" cy="22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174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How Fast Cell Does Proliferation Happen for a Particular Mark?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310"/>
            <a:ext cx="8229600" cy="5302853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+mj-lt"/>
              </a:rPr>
              <a:t>(</a:t>
            </a:r>
            <a:r>
              <a:rPr lang="en-US" sz="1800" dirty="0">
                <a:latin typeface="+mj-lt"/>
              </a:rPr>
              <a:t>Relative Risk Estimation ) Do cells of a particular mutation type/mark proliferate </a:t>
            </a:r>
            <a:r>
              <a:rPr lang="en-US" sz="1800" dirty="0" smtClean="0">
                <a:latin typeface="+mj-lt"/>
              </a:rPr>
              <a:t>faster than </a:t>
            </a:r>
            <a:r>
              <a:rPr lang="en-US" sz="1800" dirty="0">
                <a:latin typeface="+mj-lt"/>
              </a:rPr>
              <a:t>any other type</a:t>
            </a:r>
            <a:r>
              <a:rPr lang="en-US" sz="1800" dirty="0" smtClean="0">
                <a:latin typeface="+mj-lt"/>
              </a:rPr>
              <a:t>?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Relative </a:t>
            </a:r>
            <a:r>
              <a:rPr lang="en-US" sz="1800" dirty="0">
                <a:latin typeface="+mj-lt"/>
              </a:rPr>
              <a:t>measure of </a:t>
            </a:r>
            <a:r>
              <a:rPr lang="en-US" sz="1800" dirty="0" smtClean="0">
                <a:latin typeface="+mj-lt"/>
              </a:rPr>
              <a:t>proliferation is given by relative  probability </a:t>
            </a:r>
            <a:r>
              <a:rPr lang="en-US" sz="1800" dirty="0">
                <a:latin typeface="+mj-lt"/>
              </a:rPr>
              <a:t>of different types </a:t>
            </a:r>
            <a:r>
              <a:rPr lang="en-US" sz="1800" dirty="0" smtClean="0">
                <a:latin typeface="+mj-lt"/>
              </a:rPr>
              <a:t>of marks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/>
              <a:t> E</a:t>
            </a:r>
            <a:r>
              <a:rPr lang="en-US" sz="1800" dirty="0" smtClean="0"/>
              <a:t>pidemiological settings have </a:t>
            </a:r>
            <a:r>
              <a:rPr lang="en-US" sz="1800" dirty="0"/>
              <a:t>case-control </a:t>
            </a:r>
            <a:r>
              <a:rPr lang="en-US" sz="1800" dirty="0" smtClean="0"/>
              <a:t>studies. Relative risk is given by: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Similarly, </a:t>
            </a:r>
            <a:endParaRPr lang="en-US" sz="1800" dirty="0">
              <a:latin typeface="+mj-l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304216"/>
              </p:ext>
            </p:extLst>
          </p:nvPr>
        </p:nvGraphicFramePr>
        <p:xfrm>
          <a:off x="4067723" y="3150256"/>
          <a:ext cx="1099508" cy="60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" name="Equation" r:id="rId3" imgW="850900" imgH="469900" progId="Equation.3">
                  <p:embed/>
                </p:oleObj>
              </mc:Choice>
              <mc:Fallback>
                <p:oleObj name="Equation" r:id="rId3" imgW="850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7723" y="3150256"/>
                        <a:ext cx="1099508" cy="607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819494"/>
              </p:ext>
            </p:extLst>
          </p:nvPr>
        </p:nvGraphicFramePr>
        <p:xfrm>
          <a:off x="1835806" y="3585572"/>
          <a:ext cx="958193" cy="55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Equation" r:id="rId5" imgW="812800" imgH="469900" progId="Equation.3">
                  <p:embed/>
                </p:oleObj>
              </mc:Choice>
              <mc:Fallback>
                <p:oleObj name="Equation" r:id="rId5" imgW="812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806" y="3585572"/>
                        <a:ext cx="958193" cy="55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896" y="4504657"/>
            <a:ext cx="5188597" cy="1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2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225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What Point Process Does Tumor Heterogeneity Follow?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5580"/>
            <a:ext cx="8389007" cy="591469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1800" dirty="0" smtClean="0">
                <a:latin typeface="+mj-lt"/>
              </a:rPr>
              <a:t>Gibbs </a:t>
            </a:r>
            <a:r>
              <a:rPr lang="en-US" sz="1800" dirty="0">
                <a:latin typeface="+mj-lt"/>
              </a:rPr>
              <a:t>and Strauss’s models are applicable where cell-to-cell ‘repulsion’ interactions define heterogeneity like in </a:t>
            </a:r>
            <a:r>
              <a:rPr lang="en-US" sz="1800" dirty="0" smtClean="0">
                <a:latin typeface="+mj-lt"/>
              </a:rPr>
              <a:t>diffuse </a:t>
            </a:r>
            <a:r>
              <a:rPr lang="en-US" sz="1800" dirty="0" err="1" smtClean="0">
                <a:latin typeface="+mj-lt"/>
              </a:rPr>
              <a:t>gliomas</a:t>
            </a:r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r>
              <a:rPr lang="en-US" sz="1800" dirty="0" smtClean="0"/>
              <a:t>In </a:t>
            </a:r>
            <a:r>
              <a:rPr lang="en-US" sz="1800" dirty="0"/>
              <a:t>tumors of epithelial origin, tumor micro-environment support clustering of cells in a </a:t>
            </a:r>
            <a:r>
              <a:rPr lang="en-US" sz="1800" dirty="0" smtClean="0"/>
              <a:t>process (</a:t>
            </a:r>
            <a:r>
              <a:rPr lang="en-US" sz="1800" i="1" dirty="0" smtClean="0">
                <a:solidFill>
                  <a:srgbClr val="0000FF"/>
                </a:solidFill>
              </a:rPr>
              <a:t>nesting</a:t>
            </a:r>
            <a:r>
              <a:rPr lang="en-US" sz="1800" dirty="0" smtClean="0"/>
              <a:t>)</a:t>
            </a:r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r>
              <a:rPr lang="en-US" sz="1800" dirty="0" smtClean="0"/>
              <a:t>Cox</a:t>
            </a:r>
            <a:r>
              <a:rPr lang="en-US" sz="1800" dirty="0"/>
              <a:t>, </a:t>
            </a:r>
            <a:r>
              <a:rPr lang="en-US" sz="1800" dirty="0" err="1" smtClean="0"/>
              <a:t>Neyman</a:t>
            </a:r>
            <a:r>
              <a:rPr lang="en-US" sz="1800" dirty="0"/>
              <a:t>-Scott</a:t>
            </a:r>
            <a:r>
              <a:rPr lang="en-US" sz="1800" dirty="0" smtClean="0"/>
              <a:t>, </a:t>
            </a:r>
            <a:r>
              <a:rPr lang="en-US" sz="1800" dirty="0" err="1" smtClean="0"/>
              <a:t>Matérn</a:t>
            </a:r>
            <a:r>
              <a:rPr lang="en-US" sz="1800" dirty="0"/>
              <a:t>, </a:t>
            </a:r>
            <a:r>
              <a:rPr lang="en-US" sz="1800" dirty="0" smtClean="0"/>
              <a:t>Thomas</a:t>
            </a:r>
            <a:r>
              <a:rPr lang="en-US" sz="1800" dirty="0"/>
              <a:t>,  Gauss-Poisson,  Cauchy and several other processes can be applied and </a:t>
            </a:r>
            <a:r>
              <a:rPr lang="en-US" sz="1800" dirty="0" smtClean="0"/>
              <a:t>compared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/>
              <a:t>C</a:t>
            </a:r>
            <a:r>
              <a:rPr lang="en-US" sz="1800" dirty="0" smtClean="0"/>
              <a:t>luster </a:t>
            </a:r>
            <a:r>
              <a:rPr lang="en-US" sz="1800" dirty="0"/>
              <a:t>point processes are natural to apply and compare in the setting of clonal </a:t>
            </a:r>
            <a:r>
              <a:rPr lang="en-US" sz="1800" dirty="0" smtClean="0"/>
              <a:t>evolution </a:t>
            </a:r>
          </a:p>
          <a:p>
            <a:pPr lvl="1"/>
            <a:r>
              <a:rPr lang="en-US" sz="1600" dirty="0" smtClean="0">
                <a:latin typeface="+mj-lt"/>
              </a:rPr>
              <a:t>model parent offspring associations, mimic the process of cell division</a:t>
            </a:r>
          </a:p>
          <a:p>
            <a:pPr lvl="1"/>
            <a:endParaRPr lang="en-US" sz="1800" dirty="0">
              <a:latin typeface="+mj-lt"/>
            </a:endParaRPr>
          </a:p>
          <a:p>
            <a:r>
              <a:rPr lang="en-US" sz="1800" dirty="0"/>
              <a:t>N</a:t>
            </a:r>
            <a:r>
              <a:rPr lang="en-US" sz="1800" dirty="0" smtClean="0"/>
              <a:t>o </a:t>
            </a:r>
            <a:r>
              <a:rPr lang="en-US" sz="1800" dirty="0"/>
              <a:t>such comparative analysis has been performed even purely on </a:t>
            </a:r>
            <a:r>
              <a:rPr lang="en-US" sz="1800" dirty="0" smtClean="0"/>
              <a:t>histopathology images</a:t>
            </a:r>
          </a:p>
          <a:p>
            <a:pPr lvl="1"/>
            <a:r>
              <a:rPr lang="en-US" sz="1600" dirty="0" smtClean="0">
                <a:latin typeface="+mj-lt"/>
              </a:rPr>
              <a:t>i.e., even ignoring marked point process representation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However, comparing control-experiment setup requires just an implementation of any of these methods</a:t>
            </a:r>
          </a:p>
        </p:txBody>
      </p:sp>
    </p:spTree>
    <p:extLst>
      <p:ext uri="{BB962C8B-B14F-4D97-AF65-F5344CB8AC3E}">
        <p14:creationId xmlns:p14="http://schemas.microsoft.com/office/powerpoint/2010/main" val="83819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6401"/>
            <a:ext cx="8229600" cy="66828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An Application of Spatial Point Process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939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38" y="88548"/>
            <a:ext cx="8546662" cy="574054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/>
              <a:t>Glioblastoma</a:t>
            </a:r>
            <a:r>
              <a:rPr lang="en-US" sz="2800" dirty="0" smtClean="0"/>
              <a:t> </a:t>
            </a:r>
            <a:r>
              <a:rPr lang="en-US" sz="2800" dirty="0" err="1" smtClean="0"/>
              <a:t>Multiforme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8" y="960395"/>
            <a:ext cx="8607973" cy="562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989"/>
            <a:ext cx="8229600" cy="62220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Image Segmentation and Point Process Representation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42" y="2242264"/>
            <a:ext cx="5702937" cy="4277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867104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Downloaded and processed 411 </a:t>
            </a:r>
            <a:r>
              <a:rPr lang="en-US" dirty="0" err="1" smtClean="0"/>
              <a:t>Glioblastoma</a:t>
            </a:r>
            <a:r>
              <a:rPr lang="en-US" dirty="0" smtClean="0"/>
              <a:t> diagnostic images</a:t>
            </a:r>
          </a:p>
          <a:p>
            <a:endParaRPr lang="en-US" dirty="0"/>
          </a:p>
          <a:p>
            <a:r>
              <a:rPr lang="en-US" dirty="0" smtClean="0"/>
              <a:t>Used several open source and stand alone packages available in R,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en-US" dirty="0" err="1" smtClean="0"/>
              <a:t>QuPath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9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18" y="320108"/>
            <a:ext cx="8229600" cy="716628"/>
          </a:xfrm>
        </p:spPr>
        <p:txBody>
          <a:bodyPr>
            <a:noAutofit/>
          </a:bodyPr>
          <a:lstStyle/>
          <a:p>
            <a:r>
              <a:rPr lang="en-US" sz="4800" dirty="0" smtClean="0"/>
              <a:t>Question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6" y="1494221"/>
            <a:ext cx="7795247" cy="4300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What is the resolution of the image should we work with?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How do we know 50 </a:t>
            </a:r>
            <a:r>
              <a:rPr lang="en-US" sz="4000" dirty="0" smtClean="0">
                <a:latin typeface="Symbol" charset="2"/>
                <a:cs typeface="Symbol" charset="2"/>
              </a:rPr>
              <a:t>m</a:t>
            </a:r>
            <a:r>
              <a:rPr lang="en-US" sz="4000" dirty="0" smtClean="0"/>
              <a:t>m resolution, 300 </a:t>
            </a:r>
            <a:r>
              <a:rPr lang="en-US" sz="4000" dirty="0" smtClean="0">
                <a:latin typeface="Symbol" charset="2"/>
                <a:cs typeface="Symbol" charset="2"/>
              </a:rPr>
              <a:t>m</a:t>
            </a:r>
            <a:r>
              <a:rPr lang="en-US" sz="4000" dirty="0" smtClean="0"/>
              <a:t>m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area is appropriate for our analysis?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85451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0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03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68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Banach-Tarski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paradox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72963" b="-72963"/>
          <a:stretch>
            <a:fillRect/>
          </a:stretch>
        </p:blipFill>
        <p:spPr>
          <a:xfrm>
            <a:off x="2405289" y="1168685"/>
            <a:ext cx="4758255" cy="2616857"/>
          </a:xfrm>
        </p:spPr>
      </p:pic>
      <p:sp>
        <p:nvSpPr>
          <p:cNvPr id="9" name="TextBox 8"/>
          <p:cNvSpPr txBox="1"/>
          <p:nvPr/>
        </p:nvSpPr>
        <p:spPr>
          <a:xfrm>
            <a:off x="457201" y="4216514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is a theorem in mathematics!!</a:t>
            </a:r>
          </a:p>
          <a:p>
            <a:endParaRPr lang="en-US" sz="2800" dirty="0"/>
          </a:p>
          <a:p>
            <a:r>
              <a:rPr lang="en-US" sz="2800" dirty="0" smtClean="0"/>
              <a:t>Are we living in the world of matrix?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7963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53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Ripley’s K-function Motivation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791" r="1791"/>
          <a:stretch>
            <a:fillRect/>
          </a:stretch>
        </p:blipFill>
        <p:spPr>
          <a:xfrm>
            <a:off x="457200" y="1114301"/>
            <a:ext cx="5450751" cy="2997703"/>
          </a:xfrm>
        </p:spPr>
      </p:pic>
      <p:sp>
        <p:nvSpPr>
          <p:cNvPr id="5" name="TextBox 4"/>
          <p:cNvSpPr txBox="1"/>
          <p:nvPr/>
        </p:nvSpPr>
        <p:spPr>
          <a:xfrm>
            <a:off x="457200" y="744969"/>
            <a:ext cx="640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Wolf pack example (Central Arctic Region, 1998)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909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pack establishes a hunting territory large enough for its survival (roughly 15 to 20 km in diameter), and actively discourages other packs from invading its territory. </a:t>
            </a:r>
          </a:p>
          <a:p>
            <a:endParaRPr lang="en-US" dirty="0" smtClean="0"/>
          </a:p>
          <a:p>
            <a:r>
              <a:rPr lang="en-US" dirty="0" smtClean="0"/>
              <a:t>Very clustered at small scales, very dispersed at large scales</a:t>
            </a:r>
          </a:p>
          <a:p>
            <a:endParaRPr lang="en-US" dirty="0"/>
          </a:p>
          <a:p>
            <a:r>
              <a:rPr lang="en-US" dirty="0" smtClean="0"/>
              <a:t>Nearest-neighbor techniques can detect only small scale clustering</a:t>
            </a:r>
          </a:p>
          <a:p>
            <a:endParaRPr lang="en-US" dirty="0"/>
          </a:p>
          <a:p>
            <a:r>
              <a:rPr lang="en-US" dirty="0" smtClean="0"/>
              <a:t>No way to analyze multiple scales without some form of re-aggregation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0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55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K and L-functions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0157"/>
            <a:ext cx="8354264" cy="5868611"/>
          </a:xfrm>
        </p:spPr>
        <p:txBody>
          <a:bodyPr>
            <a:normAutofit/>
          </a:bodyPr>
          <a:lstStyle/>
          <a:p>
            <a:r>
              <a:rPr lang="en-US" sz="1800" dirty="0"/>
              <a:t>K</a:t>
            </a:r>
            <a:r>
              <a:rPr lang="en-US" sz="1800" dirty="0" smtClean="0"/>
              <a:t>ey </a:t>
            </a:r>
            <a:r>
              <a:rPr lang="en-US" sz="1800" dirty="0"/>
              <a:t>idea of K-functions is </a:t>
            </a:r>
            <a:r>
              <a:rPr lang="en-US" sz="1800" dirty="0" smtClean="0"/>
              <a:t>incorporating </a:t>
            </a:r>
            <a:r>
              <a:rPr lang="en-US" sz="1800" dirty="0"/>
              <a:t>“scale” as a variable in the </a:t>
            </a:r>
            <a:r>
              <a:rPr lang="en-US" sz="1800" dirty="0" smtClean="0"/>
              <a:t>analysis 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What is the expected number of point events within distance h from any randomly sampled point event? </a:t>
            </a:r>
          </a:p>
          <a:p>
            <a:endParaRPr lang="en-US" sz="1800" dirty="0" smtClean="0"/>
          </a:p>
          <a:p>
            <a:r>
              <a:rPr lang="en-US" sz="1800" dirty="0"/>
              <a:t>T</a:t>
            </a:r>
            <a:r>
              <a:rPr lang="en-US" sz="1800" dirty="0" smtClean="0"/>
              <a:t>his </a:t>
            </a:r>
            <a:r>
              <a:rPr lang="en-US" sz="1800" dirty="0"/>
              <a:t>expected number is not very meaningful without specifying the point density, </a:t>
            </a:r>
            <a:r>
              <a:rPr lang="en-US" sz="1800" dirty="0" smtClean="0"/>
              <a:t></a:t>
            </a:r>
          </a:p>
          <a:p>
            <a:pPr lvl="1"/>
            <a:r>
              <a:rPr lang="en-US" sz="1600" dirty="0" smtClean="0"/>
              <a:t>It will increase with  , Therefore, divide by 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1800" dirty="0" smtClean="0"/>
              <a:t>For homogeneous Poisson process (CSR) since the points are independent, the presence of a random point will have no bearing on other points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                                   can be used to determine if the points are random, clustered or dispersed. Provides a scale-free description.</a:t>
            </a:r>
          </a:p>
          <a:p>
            <a:endParaRPr lang="en-US" sz="1800" dirty="0" smtClean="0"/>
          </a:p>
          <a:p>
            <a:r>
              <a:rPr lang="en-US" sz="1800" dirty="0" smtClean="0"/>
              <a:t>L- function, a commonly used transformation</a:t>
            </a: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44048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143233"/>
              </p:ext>
            </p:extLst>
          </p:nvPr>
        </p:nvGraphicFramePr>
        <p:xfrm>
          <a:off x="1162761" y="3093629"/>
          <a:ext cx="7242098" cy="505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2" name="Equation" r:id="rId5" imgW="5638800" imgH="393700" progId="Equation.3">
                  <p:embed/>
                </p:oleObj>
              </mc:Choice>
              <mc:Fallback>
                <p:oleObj name="Equation" r:id="rId5" imgW="5638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2761" y="3093629"/>
                        <a:ext cx="7242098" cy="505642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530872"/>
              </p:ext>
            </p:extLst>
          </p:nvPr>
        </p:nvGraphicFramePr>
        <p:xfrm>
          <a:off x="3307136" y="4483595"/>
          <a:ext cx="1841741" cy="460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3" name="Equation" r:id="rId7" imgW="1574800" imgH="393700" progId="Equation.3">
                  <p:embed/>
                </p:oleObj>
              </mc:Choice>
              <mc:Fallback>
                <p:oleObj name="Equation" r:id="rId7" imgW="1574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7136" y="4483595"/>
                        <a:ext cx="1841741" cy="46043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682134"/>
              </p:ext>
            </p:extLst>
          </p:nvPr>
        </p:nvGraphicFramePr>
        <p:xfrm>
          <a:off x="867876" y="5092562"/>
          <a:ext cx="1906772" cy="28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4" name="Equation" r:id="rId9" imgW="1714500" imgH="254000" progId="Equation.3">
                  <p:embed/>
                </p:oleObj>
              </mc:Choice>
              <mc:Fallback>
                <p:oleObj name="Equation" r:id="rId9" imgW="1714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7876" y="5092562"/>
                        <a:ext cx="1906772" cy="28248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923386"/>
              </p:ext>
            </p:extLst>
          </p:nvPr>
        </p:nvGraphicFramePr>
        <p:xfrm>
          <a:off x="5148877" y="5914577"/>
          <a:ext cx="1014332" cy="499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5" name="Equation" r:id="rId11" imgW="876300" imgH="431800" progId="Equation.3">
                  <p:embed/>
                </p:oleObj>
              </mc:Choice>
              <mc:Fallback>
                <p:oleObj name="Equation" r:id="rId11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48877" y="5914577"/>
                        <a:ext cx="1014332" cy="499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72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71" y="547737"/>
            <a:ext cx="3648030" cy="2726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122"/>
            <a:ext cx="8229600" cy="435615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L-function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2976" r="-12976"/>
          <a:stretch>
            <a:fillRect/>
          </a:stretch>
        </p:blipFill>
        <p:spPr>
          <a:xfrm>
            <a:off x="304800" y="841619"/>
            <a:ext cx="4875421" cy="26806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18" y="3630804"/>
            <a:ext cx="3040957" cy="2272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0370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Cells have a dispersed phenotype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458136"/>
            <a:ext cx="848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http://resources.esri.com/help/9.3/arcgisdesktop/com/gp_toolref/spatial_statistics_tools/</a:t>
            </a:r>
            <a:r>
              <a:rPr lang="en-US" sz="800" dirty="0" smtClean="0"/>
              <a:t>how_multi_distance_spatial_cluster_analysis_colon_ripley_s_k_function_spatial_statistics_works.htm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stats.stackexchange.com</a:t>
            </a:r>
            <a:r>
              <a:rPr lang="en-US" sz="800" dirty="0"/>
              <a:t>/questions/57384/</a:t>
            </a:r>
            <a:r>
              <a:rPr lang="en-US" sz="800" dirty="0" err="1"/>
              <a:t>ripleys</a:t>
            </a:r>
            <a:r>
              <a:rPr lang="en-US" sz="800" dirty="0"/>
              <a:t>-k-function-and-l-function-for-point-patterns/57388#57388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21" y="3522288"/>
            <a:ext cx="3382579" cy="241612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420069" y="3801242"/>
            <a:ext cx="0" cy="1751724"/>
          </a:xfrm>
          <a:prstGeom prst="line">
            <a:avLst/>
          </a:prstGeom>
          <a:ln w="952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2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222"/>
            <a:ext cx="8229600" cy="6143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Two Measures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167"/>
            <a:ext cx="8229600" cy="496199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Optimal L-function and the interaction parameter provided by the Geyer saturation process</a:t>
            </a:r>
          </a:p>
          <a:p>
            <a:pPr lvl="1"/>
            <a:r>
              <a:rPr lang="en-US" sz="1600" dirty="0" smtClean="0"/>
              <a:t> Call it as </a:t>
            </a:r>
            <a:r>
              <a:rPr lang="en-US" sz="1600" dirty="0" err="1"/>
              <a:t>M</a:t>
            </a:r>
            <a:r>
              <a:rPr lang="en-US" sz="1600" baseline="-25000" dirty="0" err="1" smtClean="0"/>
              <a:t>r</a:t>
            </a:r>
            <a:r>
              <a:rPr lang="en-US" sz="1600" dirty="0" smtClean="0"/>
              <a:t> and G</a:t>
            </a:r>
            <a:r>
              <a:rPr lang="en-US" sz="1600" baseline="-25000" dirty="0" smtClean="0"/>
              <a:t>r</a:t>
            </a:r>
          </a:p>
          <a:p>
            <a:pPr lvl="1"/>
            <a:endParaRPr lang="en-US" sz="1800" baseline="-25000" dirty="0"/>
          </a:p>
          <a:p>
            <a:pPr marL="342900" lvl="1" indent="-342900">
              <a:buFont typeface="Arial"/>
              <a:buChar char="•"/>
            </a:pPr>
            <a:r>
              <a:rPr lang="en-US" sz="1800" dirty="0" smtClean="0"/>
              <a:t>If the cells inhibit each other with the interaction radius G</a:t>
            </a:r>
            <a:r>
              <a:rPr lang="en-US" sz="1800" baseline="-25000" dirty="0" smtClean="0"/>
              <a:t>r</a:t>
            </a:r>
            <a:r>
              <a:rPr lang="en-US" sz="1800" dirty="0" smtClean="0"/>
              <a:t> we can expect the cells be dispersed with the optimal metric </a:t>
            </a:r>
            <a:r>
              <a:rPr lang="en-US" sz="1800" dirty="0" err="1"/>
              <a:t>L</a:t>
            </a:r>
            <a:r>
              <a:rPr lang="en-US" sz="1800" baseline="-25000" dirty="0" err="1"/>
              <a:t>r</a:t>
            </a:r>
            <a:r>
              <a:rPr lang="en-US" sz="1800" dirty="0"/>
              <a:t> </a:t>
            </a:r>
            <a:r>
              <a:rPr lang="en-US" sz="1800" dirty="0" smtClean="0"/>
              <a:t>= </a:t>
            </a:r>
            <a:r>
              <a:rPr lang="en-US" sz="1800" i="1" dirty="0" err="1" smtClean="0"/>
              <a:t>opt</a:t>
            </a:r>
            <a:r>
              <a:rPr lang="en-US" sz="1800" baseline="-25000" dirty="0" err="1" smtClean="0"/>
              <a:t>r</a:t>
            </a:r>
            <a:r>
              <a:rPr lang="en-US" sz="1800" dirty="0" err="1" smtClean="0"/>
              <a:t>|</a:t>
            </a:r>
            <a:r>
              <a:rPr lang="en-US" sz="1800" dirty="0" err="1"/>
              <a:t>M</a:t>
            </a:r>
            <a:r>
              <a:rPr lang="en-US" sz="1800" baseline="-25000" dirty="0" err="1" smtClean="0"/>
              <a:t>r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r|</a:t>
            </a:r>
          </a:p>
          <a:p>
            <a:pPr marL="342900" lvl="1" indent="-342900">
              <a:buFont typeface="Arial"/>
              <a:buChar char="•"/>
            </a:pPr>
            <a:endParaRPr lang="en-US" sz="1800" baseline="-25000" dirty="0"/>
          </a:p>
          <a:p>
            <a:pPr marL="342900" lvl="1" indent="-342900">
              <a:buFont typeface="Arial"/>
              <a:buChar char="•"/>
            </a:pPr>
            <a:endParaRPr lang="en-US" sz="1800" baseline="-250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Therefore, analyze the metric (</a:t>
            </a:r>
            <a:r>
              <a:rPr lang="en-US" sz="1800" dirty="0" err="1" smtClean="0"/>
              <a:t>L</a:t>
            </a:r>
            <a:r>
              <a:rPr lang="en-US" sz="1800" baseline="-25000" dirty="0" err="1" smtClean="0"/>
              <a:t>r</a:t>
            </a:r>
            <a:r>
              <a:rPr lang="en-US" sz="1800" dirty="0" err="1" smtClean="0"/>
              <a:t>,G</a:t>
            </a:r>
            <a:r>
              <a:rPr lang="en-US" sz="1800" baseline="-25000" dirty="0" err="1" smtClean="0"/>
              <a:t>r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26408" y="3198166"/>
            <a:ext cx="2497223" cy="2189601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65065" y="337272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13215" y="379369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17883" y="381777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88774" y="426085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38002" y="427148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91179" y="372567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64220" y="334938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93885" y="446409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80466" y="334864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80104" y="3740428"/>
            <a:ext cx="1087382" cy="1108928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8" idx="5"/>
            <a:endCxn id="15" idx="5"/>
          </p:cNvCxnSpPr>
          <p:nvPr/>
        </p:nvCxnSpPr>
        <p:spPr>
          <a:xfrm>
            <a:off x="3529873" y="4301954"/>
            <a:ext cx="378370" cy="385003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70684" y="4198498"/>
            <a:ext cx="31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 err="1"/>
              <a:t>L</a:t>
            </a:r>
            <a:r>
              <a:rPr lang="en-US" sz="1200" baseline="-25000" dirty="0" err="1"/>
              <a:t>r</a:t>
            </a:r>
            <a:r>
              <a:rPr lang="en-US" sz="1200" dirty="0"/>
              <a:t> </a:t>
            </a:r>
          </a:p>
        </p:txBody>
      </p:sp>
      <p:sp>
        <p:nvSpPr>
          <p:cNvPr id="19" name="Oval 18"/>
          <p:cNvSpPr/>
          <p:nvPr/>
        </p:nvSpPr>
        <p:spPr>
          <a:xfrm>
            <a:off x="3782128" y="485481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43945" y="460378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7486" y="431964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37666" y="347296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14471" y="484935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40145" y="388403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695269" y="466465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15636" y="521806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86576" y="487807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23594" y="532230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45735" y="516952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8" idx="0"/>
            <a:endCxn id="15" idx="0"/>
          </p:cNvCxnSpPr>
          <p:nvPr/>
        </p:nvCxnSpPr>
        <p:spPr>
          <a:xfrm flipV="1">
            <a:off x="3512849" y="3740428"/>
            <a:ext cx="10946" cy="520425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5552" y="3865923"/>
            <a:ext cx="31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 smtClean="0"/>
              <a:t>G</a:t>
            </a:r>
            <a:r>
              <a:rPr lang="en-US" sz="1200" baseline="-25000" dirty="0" smtClean="0"/>
              <a:t>r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613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2"/>
            <a:ext cx="8229600" cy="62220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Subgroups in GBM Cells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81" y="2486639"/>
            <a:ext cx="5425527" cy="4069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752068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Unsupervised analysis - cluster the metric (</a:t>
            </a:r>
            <a:r>
              <a:rPr lang="en-US" dirty="0" err="1"/>
              <a:t>L</a:t>
            </a:r>
            <a:r>
              <a:rPr lang="en-US" baseline="-25000" dirty="0" err="1"/>
              <a:t>r</a:t>
            </a:r>
            <a:r>
              <a:rPr lang="en-US" dirty="0" err="1"/>
              <a:t>,G</a:t>
            </a:r>
            <a:r>
              <a:rPr lang="en-US" baseline="-25000" dirty="0" err="1"/>
              <a:t>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Optimal number of clusters </a:t>
            </a:r>
            <a:r>
              <a:rPr lang="mr-IN" dirty="0" smtClean="0"/>
              <a:t>–</a:t>
            </a:r>
            <a:r>
              <a:rPr lang="en-US" dirty="0" smtClean="0"/>
              <a:t> 2 (k-means clustering)</a:t>
            </a:r>
          </a:p>
          <a:p>
            <a:endParaRPr lang="en-US" dirty="0"/>
          </a:p>
          <a:p>
            <a:r>
              <a:rPr lang="en-US" dirty="0" smtClean="0"/>
              <a:t>Small sample size with respect to noise - study convergence instead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06"/>
            <a:ext cx="8229600" cy="62220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Gibbs Process Determines Survival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465" y="2198153"/>
            <a:ext cx="5707641" cy="428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1" y="863029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signal from noise</a:t>
            </a:r>
          </a:p>
          <a:p>
            <a:endParaRPr lang="en-US" dirty="0" smtClean="0"/>
          </a:p>
          <a:p>
            <a:r>
              <a:rPr lang="en-US" dirty="0" smtClean="0"/>
              <a:t>Smooth the data using Loess regression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1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96"/>
            <a:ext cx="8229600" cy="62220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Movement Gene Signatures and Pathways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677" y="2032939"/>
            <a:ext cx="4428323" cy="4722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937003"/>
            <a:ext cx="8045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 RNA-seq. data (69 patients) </a:t>
            </a:r>
            <a:r>
              <a:rPr lang="mr-IN" dirty="0" smtClean="0"/>
              <a:t>–</a:t>
            </a:r>
            <a:r>
              <a:rPr lang="en-US" dirty="0" smtClean="0"/>
              <a:t> 86 gene signature</a:t>
            </a:r>
          </a:p>
          <a:p>
            <a:endParaRPr lang="en-US" dirty="0"/>
          </a:p>
          <a:p>
            <a:r>
              <a:rPr lang="en-US" dirty="0" smtClean="0"/>
              <a:t>Key genes in cell movement and proliferation pathways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91822"/>
            <a:ext cx="4395968" cy="40685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9536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87"/>
            <a:ext cx="8229600" cy="465101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Contact Inhibition of Locomotion (CIL)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5767"/>
            <a:ext cx="8229600" cy="562201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Both CIL and CIP are important mechanisms in cancer progression</a:t>
            </a:r>
          </a:p>
          <a:p>
            <a:pPr lvl="1"/>
            <a:r>
              <a:rPr lang="en-US" sz="1600" dirty="0" smtClean="0"/>
              <a:t>CIP is a hallmark of cancer*</a:t>
            </a:r>
          </a:p>
          <a:p>
            <a:endParaRPr lang="en-US" sz="1800" dirty="0"/>
          </a:p>
          <a:p>
            <a:r>
              <a:rPr lang="en-US" sz="1800" dirty="0" smtClean="0"/>
              <a:t>However, CIL has been largely ignored since in vivo experiments in tumors has not been carried out</a:t>
            </a:r>
          </a:p>
          <a:p>
            <a:endParaRPr lang="en-US" sz="1800" dirty="0"/>
          </a:p>
          <a:p>
            <a:r>
              <a:rPr lang="en-US" sz="1800" dirty="0" smtClean="0"/>
              <a:t>CIL first </a:t>
            </a:r>
            <a:r>
              <a:rPr lang="en-US" sz="1800" dirty="0"/>
              <a:t>characterized through the work of Abercrombie and </a:t>
            </a:r>
            <a:r>
              <a:rPr lang="en-US" sz="1800" dirty="0" err="1" smtClean="0"/>
              <a:t>Heaysman</a:t>
            </a:r>
            <a:r>
              <a:rPr lang="en-US" sz="1800" dirty="0" smtClean="0"/>
              <a:t> in the 50’s. </a:t>
            </a:r>
          </a:p>
          <a:p>
            <a:endParaRPr lang="en-US" sz="1800" dirty="0"/>
          </a:p>
          <a:p>
            <a:r>
              <a:rPr lang="en-US" sz="1800" dirty="0" smtClean="0"/>
              <a:t>Two modes of CIL: </a:t>
            </a:r>
            <a:r>
              <a:rPr lang="en-US" sz="1800" dirty="0" err="1"/>
              <a:t>h</a:t>
            </a:r>
            <a:r>
              <a:rPr lang="en-US" sz="1800" dirty="0" err="1" smtClean="0"/>
              <a:t>omotypic</a:t>
            </a:r>
            <a:r>
              <a:rPr lang="en-US" sz="1800" dirty="0" smtClean="0"/>
              <a:t> and </a:t>
            </a:r>
            <a:r>
              <a:rPr lang="en-US" sz="1800" dirty="0" err="1"/>
              <a:t>h</a:t>
            </a:r>
            <a:r>
              <a:rPr lang="en-US" sz="1800" dirty="0" err="1" smtClean="0"/>
              <a:t>etrotypic</a:t>
            </a:r>
            <a:r>
              <a:rPr lang="en-US" sz="1800" dirty="0" smtClean="0"/>
              <a:t> CIL</a:t>
            </a:r>
          </a:p>
          <a:p>
            <a:endParaRPr lang="en-US" sz="1800" dirty="0"/>
          </a:p>
          <a:p>
            <a:r>
              <a:rPr lang="en-US" sz="1800" dirty="0"/>
              <a:t>L</a:t>
            </a:r>
            <a:r>
              <a:rPr lang="en-US" sz="1800" dirty="0" smtClean="0"/>
              <a:t>oss of heterotypic CIL has been proposed as a mechanism for tumor invasion and metastasis while tumor cells themselves maintain </a:t>
            </a:r>
            <a:r>
              <a:rPr lang="en-US" sz="1800" dirty="0" err="1" smtClean="0"/>
              <a:t>homotypic</a:t>
            </a:r>
            <a:r>
              <a:rPr lang="en-US" sz="1800" dirty="0" smtClean="0"/>
              <a:t> contact inhibition</a:t>
            </a:r>
          </a:p>
          <a:p>
            <a:endParaRPr lang="en-US" sz="1800" dirty="0" smtClean="0"/>
          </a:p>
          <a:p>
            <a:r>
              <a:rPr lang="en-US" sz="1800" dirty="0" smtClean="0"/>
              <a:t>Also makes sense from a mathematical perspective </a:t>
            </a:r>
          </a:p>
          <a:p>
            <a:pPr lvl="1"/>
            <a:r>
              <a:rPr lang="en-US" sz="1600" dirty="0" smtClean="0"/>
              <a:t>Tumor invasion is a birth and death process of rapidly dividing cells 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epresenting </a:t>
            </a:r>
            <a:r>
              <a:rPr lang="en-US" sz="1600" dirty="0"/>
              <a:t>tumor cells as two-dimensional points, </a:t>
            </a:r>
            <a:r>
              <a:rPr lang="en-US" sz="1600" dirty="0" smtClean="0"/>
              <a:t>we can </a:t>
            </a:r>
            <a:r>
              <a:rPr lang="en-US" sz="1600" dirty="0"/>
              <a:t>expect the tumor tissues in histology slides to reflect realizations of spatial birth-and-death </a:t>
            </a:r>
            <a:r>
              <a:rPr lang="en-US" sz="1600" dirty="0" smtClean="0"/>
              <a:t>process</a:t>
            </a:r>
          </a:p>
          <a:p>
            <a:pPr lvl="1"/>
            <a:r>
              <a:rPr lang="en-US" sz="1600" dirty="0" smtClean="0"/>
              <a:t>Gibbs process is the equilibrium process of spatial birth and death process</a:t>
            </a:r>
          </a:p>
          <a:p>
            <a:pPr lvl="1"/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472719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</a:t>
            </a:r>
            <a:r>
              <a:rPr lang="en-US" sz="1200" dirty="0" err="1" smtClean="0"/>
              <a:t>Hanahan</a:t>
            </a:r>
            <a:r>
              <a:rPr lang="en-US" sz="1200" dirty="0" smtClean="0"/>
              <a:t> </a:t>
            </a:r>
            <a:r>
              <a:rPr lang="en-US" sz="1200" dirty="0"/>
              <a:t>D, Weinberg RA (March 2011). "Hallmarks of cancer: the next generation". Cell. 144 (5): 646–74.</a:t>
            </a:r>
          </a:p>
        </p:txBody>
      </p:sp>
    </p:spTree>
    <p:extLst>
      <p:ext uri="{BB962C8B-B14F-4D97-AF65-F5344CB8AC3E}">
        <p14:creationId xmlns:p14="http://schemas.microsoft.com/office/powerpoint/2010/main" val="1192575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78"/>
            <a:ext cx="8229600" cy="405519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Importance of Spatial Point Processes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068"/>
            <a:ext cx="8229600" cy="5757637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Very powerful mathematical framework for studying the behavior of cells</a:t>
            </a:r>
          </a:p>
          <a:p>
            <a:endParaRPr lang="en-US" sz="1800" dirty="0"/>
          </a:p>
          <a:p>
            <a:r>
              <a:rPr lang="en-US" sz="1800" dirty="0" smtClean="0"/>
              <a:t>Marked point processes with covariates can practically model all aspects of cell behavior through data integration, including </a:t>
            </a:r>
            <a:r>
              <a:rPr lang="en-US" sz="1800" dirty="0" err="1" smtClean="0"/>
              <a:t>omics</a:t>
            </a:r>
            <a:r>
              <a:rPr lang="en-US" sz="1800" dirty="0" smtClean="0"/>
              <a:t> data</a:t>
            </a:r>
          </a:p>
          <a:p>
            <a:endParaRPr lang="en-US" sz="1800" dirty="0"/>
          </a:p>
          <a:p>
            <a:r>
              <a:rPr lang="en-US" sz="1800" dirty="0" smtClean="0"/>
              <a:t>Extract image frames from videos and use spatial point process</a:t>
            </a:r>
          </a:p>
          <a:p>
            <a:pPr lvl="1"/>
            <a:r>
              <a:rPr lang="en-US" sz="1600" dirty="0" smtClean="0"/>
              <a:t>Developmental biology (</a:t>
            </a:r>
            <a:r>
              <a:rPr lang="en-US" sz="1600" dirty="0" err="1" smtClean="0"/>
              <a:t>Zebrafish</a:t>
            </a:r>
            <a:r>
              <a:rPr lang="en-US" sz="1600" dirty="0" smtClean="0"/>
              <a:t> cells diverging to different cell types)</a:t>
            </a:r>
          </a:p>
          <a:p>
            <a:endParaRPr lang="en-US" sz="1800" dirty="0"/>
          </a:p>
          <a:p>
            <a:r>
              <a:rPr lang="en-US" sz="1800" dirty="0" smtClean="0"/>
              <a:t>Logical step is to study immune responses through spatial point process framework</a:t>
            </a:r>
          </a:p>
          <a:p>
            <a:endParaRPr lang="en-US" sz="1800" dirty="0"/>
          </a:p>
          <a:p>
            <a:r>
              <a:rPr lang="en-US" sz="1800" dirty="0" smtClean="0"/>
              <a:t>Estimate relative risk of proliferation (cancer) and immune responses</a:t>
            </a:r>
          </a:p>
          <a:p>
            <a:endParaRPr lang="en-US" sz="1800" dirty="0"/>
          </a:p>
          <a:p>
            <a:r>
              <a:rPr lang="en-US" sz="1800" dirty="0" smtClean="0"/>
              <a:t>Cost effective especially when used with staining techniques</a:t>
            </a:r>
          </a:p>
          <a:p>
            <a:endParaRPr lang="en-US" sz="1800" dirty="0"/>
          </a:p>
          <a:p>
            <a:r>
              <a:rPr lang="en-US" sz="1800" dirty="0" smtClean="0"/>
              <a:t>Translational </a:t>
            </a:r>
            <a:r>
              <a:rPr lang="mr-IN" sz="1800" dirty="0" smtClean="0"/>
              <a:t>–</a:t>
            </a:r>
            <a:r>
              <a:rPr lang="en-US" sz="1800" dirty="0"/>
              <a:t> </a:t>
            </a:r>
            <a:r>
              <a:rPr lang="en-US" sz="1800" dirty="0" smtClean="0"/>
              <a:t>bench to bedside, scale-free metrics to determine disease states</a:t>
            </a:r>
          </a:p>
          <a:p>
            <a:endParaRPr lang="en-US" sz="1800" dirty="0" smtClean="0"/>
          </a:p>
          <a:p>
            <a:r>
              <a:rPr lang="en-US" sz="1800" dirty="0" smtClean="0"/>
              <a:t>Can be put under the framework of AI and emergent systems </a:t>
            </a:r>
            <a:r>
              <a:rPr lang="mr-IN" sz="1800" dirty="0" smtClean="0"/>
              <a:t>–</a:t>
            </a:r>
            <a:r>
              <a:rPr lang="en-US" sz="1800" dirty="0" smtClean="0"/>
              <a:t> logical next steps for biology</a:t>
            </a:r>
            <a:endParaRPr lang="en-US" sz="1800" dirty="0"/>
          </a:p>
          <a:p>
            <a:endParaRPr lang="en-US" sz="1800" dirty="0"/>
          </a:p>
          <a:p>
            <a:pPr marL="5715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8420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510"/>
            <a:ext cx="8229600" cy="405519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References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" t="433" r="-330"/>
          <a:stretch/>
        </p:blipFill>
        <p:spPr>
          <a:xfrm>
            <a:off x="3219049" y="754482"/>
            <a:ext cx="2638299" cy="3782588"/>
          </a:xfr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7200" y="5314063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Lavanya</a:t>
            </a:r>
            <a:r>
              <a:rPr lang="en-US" dirty="0"/>
              <a:t> Kannan, </a:t>
            </a:r>
            <a:r>
              <a:rPr lang="en-US" dirty="0" err="1"/>
              <a:t>Tarjani</a:t>
            </a:r>
            <a:r>
              <a:rPr lang="en-US" dirty="0"/>
              <a:t> </a:t>
            </a:r>
            <a:r>
              <a:rPr lang="en-US" dirty="0" err="1" smtClean="0"/>
              <a:t>Agarwal</a:t>
            </a:r>
            <a:r>
              <a:rPr lang="en-US" dirty="0" smtClean="0"/>
              <a:t>, </a:t>
            </a:r>
            <a:r>
              <a:rPr lang="en-US" dirty="0" err="1"/>
              <a:t>Matija</a:t>
            </a:r>
            <a:r>
              <a:rPr lang="en-US" dirty="0"/>
              <a:t> </a:t>
            </a:r>
            <a:r>
              <a:rPr lang="en-US" dirty="0" err="1"/>
              <a:t>Snuderl</a:t>
            </a:r>
            <a:r>
              <a:rPr lang="en-US" dirty="0"/>
              <a:t>, David </a:t>
            </a:r>
            <a:r>
              <a:rPr lang="en-US" dirty="0" err="1"/>
              <a:t>Zagzag</a:t>
            </a:r>
            <a:r>
              <a:rPr lang="en-US" dirty="0"/>
              <a:t>, Erik </a:t>
            </a:r>
            <a:r>
              <a:rPr lang="en-US" dirty="0" err="1"/>
              <a:t>Sulman</a:t>
            </a:r>
            <a:r>
              <a:rPr lang="en-US" dirty="0"/>
              <a:t>, Jason </a:t>
            </a:r>
            <a:r>
              <a:rPr lang="en-US" dirty="0" err="1"/>
              <a:t>Huse</a:t>
            </a:r>
            <a:r>
              <a:rPr lang="en-US" dirty="0" smtClean="0"/>
              <a:t>, and </a:t>
            </a:r>
            <a:r>
              <a:rPr lang="en-US" dirty="0"/>
              <a:t>Kasthuri Kannan. Gibbs Process Determines Survival and Reveals Contact-Inhibition Genes in </a:t>
            </a:r>
            <a:r>
              <a:rPr lang="en-US" dirty="0" err="1"/>
              <a:t>Glioblastoma</a:t>
            </a:r>
            <a:r>
              <a:rPr lang="en-US" dirty="0"/>
              <a:t> </a:t>
            </a:r>
            <a:r>
              <a:rPr lang="en-US" dirty="0" err="1" smtClean="0"/>
              <a:t>Multiforme</a:t>
            </a:r>
            <a:r>
              <a:rPr lang="en-US" dirty="0"/>
              <a:t>. </a:t>
            </a:r>
            <a:r>
              <a:rPr lang="en-US" dirty="0" err="1"/>
              <a:t>bioRxiv</a:t>
            </a:r>
            <a:r>
              <a:rPr lang="en-US" dirty="0"/>
              <a:t> 608414; </a:t>
            </a:r>
            <a:r>
              <a:rPr lang="en-US" dirty="0" err="1"/>
              <a:t>doi</a:t>
            </a:r>
            <a:r>
              <a:rPr lang="en-US" dirty="0"/>
              <a:t>: https://</a:t>
            </a:r>
            <a:r>
              <a:rPr lang="en-US" dirty="0" err="1"/>
              <a:t>doi.org</a:t>
            </a:r>
            <a:r>
              <a:rPr lang="en-US" dirty="0"/>
              <a:t>/10.1101/608414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932402"/>
            <a:ext cx="124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Preprint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417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105"/>
            <a:ext cx="8229600" cy="808798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Contents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695"/>
            <a:ext cx="8229600" cy="516528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 to Spatial Point Processes</a:t>
            </a:r>
          </a:p>
          <a:p>
            <a:pPr lvl="1"/>
            <a:r>
              <a:rPr lang="en-US" dirty="0" smtClean="0"/>
              <a:t>Point process methods, CSR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onditional intensity</a:t>
            </a:r>
          </a:p>
          <a:p>
            <a:pPr lvl="1"/>
            <a:r>
              <a:rPr lang="en-US" dirty="0" smtClean="0"/>
              <a:t>Gibbs, Strauss and Geyer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Omics</a:t>
            </a:r>
            <a:r>
              <a:rPr lang="en-US" dirty="0" smtClean="0"/>
              <a:t> Data Integration</a:t>
            </a:r>
          </a:p>
          <a:p>
            <a:pPr lvl="1"/>
            <a:r>
              <a:rPr lang="en-US" dirty="0" smtClean="0"/>
              <a:t>Marked point </a:t>
            </a:r>
            <a:r>
              <a:rPr lang="en-US" dirty="0"/>
              <a:t>p</a:t>
            </a:r>
            <a:r>
              <a:rPr lang="en-US" dirty="0" smtClean="0"/>
              <a:t>rocess</a:t>
            </a:r>
          </a:p>
          <a:p>
            <a:pPr lvl="1"/>
            <a:r>
              <a:rPr lang="en-US" dirty="0" smtClean="0"/>
              <a:t>Histopathology image segmentation</a:t>
            </a:r>
          </a:p>
          <a:p>
            <a:pPr lvl="1"/>
            <a:r>
              <a:rPr lang="en-US" dirty="0" smtClean="0"/>
              <a:t>Power of spatial point process modeling</a:t>
            </a:r>
          </a:p>
          <a:p>
            <a:endParaRPr lang="en-US" dirty="0"/>
          </a:p>
          <a:p>
            <a:r>
              <a:rPr lang="en-US" dirty="0" smtClean="0"/>
              <a:t>An Application of Spatial Point Process</a:t>
            </a:r>
          </a:p>
          <a:p>
            <a:pPr lvl="1"/>
            <a:r>
              <a:rPr lang="en-US" dirty="0" smtClean="0"/>
              <a:t>Case </a:t>
            </a:r>
            <a:r>
              <a:rPr lang="en-US" dirty="0"/>
              <a:t>study: </a:t>
            </a:r>
            <a:r>
              <a:rPr lang="en-US" dirty="0" err="1"/>
              <a:t>Glioblastoma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dirty="0" err="1" smtClean="0"/>
              <a:t>ultiforme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K and L </a:t>
            </a:r>
            <a:r>
              <a:rPr lang="en-US" dirty="0" smtClean="0"/>
              <a:t>functions </a:t>
            </a:r>
          </a:p>
          <a:p>
            <a:pPr lvl="1"/>
            <a:r>
              <a:rPr lang="en-US" dirty="0" smtClean="0"/>
              <a:t>Contact inhibition of locomotion</a:t>
            </a:r>
          </a:p>
        </p:txBody>
      </p:sp>
    </p:spTree>
    <p:extLst>
      <p:ext uri="{BB962C8B-B14F-4D97-AF65-F5344CB8AC3E}">
        <p14:creationId xmlns:p14="http://schemas.microsoft.com/office/powerpoint/2010/main" val="328017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87"/>
            <a:ext cx="8229600" cy="748668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Acknowledgements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09701"/>
            <a:ext cx="2234999" cy="16762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59123" y="3224594"/>
            <a:ext cx="5992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Adriana </a:t>
            </a:r>
            <a:r>
              <a:rPr lang="en-US" dirty="0" err="1" smtClean="0"/>
              <a:t>Heguy</a:t>
            </a:r>
            <a:r>
              <a:rPr lang="en-US" dirty="0" smtClean="0"/>
              <a:t>, PhD.</a:t>
            </a:r>
          </a:p>
          <a:p>
            <a:r>
              <a:rPr lang="en-US" dirty="0" smtClean="0"/>
              <a:t>Professor of Pathology</a:t>
            </a:r>
          </a:p>
          <a:p>
            <a:r>
              <a:rPr lang="en-US" dirty="0" smtClean="0"/>
              <a:t>Assistant Dean, Division of Advanced Research Technologies</a:t>
            </a:r>
          </a:p>
          <a:p>
            <a:r>
              <a:rPr lang="en-US" dirty="0" smtClean="0"/>
              <a:t>Director, Genome Technology Center</a:t>
            </a:r>
          </a:p>
          <a:p>
            <a:r>
              <a:rPr lang="en-US" dirty="0" smtClean="0"/>
              <a:t>New York University </a:t>
            </a:r>
            <a:r>
              <a:rPr lang="en-US" dirty="0" err="1" smtClean="0"/>
              <a:t>Langone</a:t>
            </a:r>
            <a:r>
              <a:rPr lang="en-US" dirty="0" smtClean="0"/>
              <a:t> Health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38370"/>
            <a:ext cx="2691221" cy="638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1939"/>
            <a:ext cx="2234999" cy="179078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959123" y="1392027"/>
            <a:ext cx="599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Jason </a:t>
            </a:r>
            <a:r>
              <a:rPr lang="en-US" dirty="0" err="1" smtClean="0"/>
              <a:t>Huse</a:t>
            </a:r>
            <a:r>
              <a:rPr lang="en-US" dirty="0" smtClean="0"/>
              <a:t>, MD, PhD.</a:t>
            </a:r>
          </a:p>
          <a:p>
            <a:r>
              <a:rPr lang="en-US" dirty="0" smtClean="0"/>
              <a:t>Associate Professor of Pathology</a:t>
            </a:r>
          </a:p>
          <a:p>
            <a:r>
              <a:rPr lang="en-US" dirty="0" smtClean="0"/>
              <a:t>Director, Translational Molecular Pathology</a:t>
            </a:r>
          </a:p>
          <a:p>
            <a:r>
              <a:rPr lang="en-US" dirty="0" smtClean="0"/>
              <a:t>MD Anderson Cancer Center</a:t>
            </a:r>
          </a:p>
        </p:txBody>
      </p:sp>
    </p:spTree>
    <p:extLst>
      <p:ext uri="{BB962C8B-B14F-4D97-AF65-F5344CB8AC3E}">
        <p14:creationId xmlns:p14="http://schemas.microsoft.com/office/powerpoint/2010/main" val="382682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1527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7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6401"/>
            <a:ext cx="8229600" cy="66828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Introduction to Spatial Point Processes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5" y="1318363"/>
            <a:ext cx="4723088" cy="289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88" y="838654"/>
            <a:ext cx="848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collection of points in space, </a:t>
            </a:r>
            <a:r>
              <a:rPr lang="en-US" i="1" dirty="0" smtClean="0">
                <a:solidFill>
                  <a:srgbClr val="000000"/>
                </a:solidFill>
              </a:rPr>
              <a:t>R</a:t>
            </a:r>
            <a:r>
              <a:rPr lang="en-US" i="1" baseline="30000" dirty="0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i="1" dirty="0" smtClean="0">
                <a:solidFill>
                  <a:srgbClr val="000000"/>
                </a:solidFill>
              </a:rPr>
              <a:t>d &gt;= 2</a:t>
            </a:r>
            <a:r>
              <a:rPr lang="en-US" dirty="0" smtClean="0">
                <a:solidFill>
                  <a:srgbClr val="000000"/>
                </a:solidFill>
              </a:rPr>
              <a:t>. The arrangement of points is called a </a:t>
            </a:r>
            <a:r>
              <a:rPr lang="en-US" i="1" dirty="0" smtClean="0">
                <a:solidFill>
                  <a:srgbClr val="000000"/>
                </a:solidFill>
              </a:rPr>
              <a:t>pattern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389" y="79384"/>
            <a:ext cx="839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82" y="1456698"/>
            <a:ext cx="4178450" cy="2613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388" y="3862271"/>
            <a:ext cx="414549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388" y="4288001"/>
            <a:ext cx="848043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Are the points uniformly spread over the survey region?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Does the density of points depend on an explanatory variable?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Are the points randomly scattered?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Is there evidence of clustering?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Is the spatial pattern consistent with my scientific hypothesis?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How reliable is my statistical analysis?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1852" y="3872280"/>
            <a:ext cx="378691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5388" y="6534735"/>
            <a:ext cx="8480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Adrian </a:t>
            </a:r>
            <a:r>
              <a:rPr lang="en-US" sz="1200" dirty="0" err="1" smtClean="0"/>
              <a:t>Baddeley</a:t>
            </a:r>
            <a:r>
              <a:rPr lang="en-US" sz="1200" dirty="0" smtClean="0"/>
              <a:t>, </a:t>
            </a:r>
            <a:r>
              <a:rPr lang="en-US" sz="1200" dirty="0" err="1" smtClean="0"/>
              <a:t>Ege</a:t>
            </a:r>
            <a:r>
              <a:rPr lang="en-US" sz="1200" dirty="0" smtClean="0"/>
              <a:t> </a:t>
            </a:r>
            <a:r>
              <a:rPr lang="en-US" sz="1200" dirty="0" err="1" smtClean="0"/>
              <a:t>Rubak</a:t>
            </a:r>
            <a:r>
              <a:rPr lang="en-US" sz="1200" dirty="0" smtClean="0"/>
              <a:t>, Rolf Turner. Spatial Point Patterns. Chapman &amp; Hall/CRC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24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57200" y="1856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Point Process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7888" y="5836454"/>
            <a:ext cx="717799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876861"/>
            <a:ext cx="815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about points themselves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57989"/>
            <a:ext cx="812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the points were generated on the first place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741396"/>
            <a:ext cx="8155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Random variable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Numerical quantity that is observed/measured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“Inherently variable” – measurement errors, sampling variability etc.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Point process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 random mechanism whose outcome is a point pattern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Same process could lead to different point patterns (realizations)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79" y="3901842"/>
            <a:ext cx="6078946" cy="2411044"/>
          </a:xfrm>
          <a:prstGeom prst="rect">
            <a:avLst/>
          </a:prstGeom>
          <a:ln w="19050" cmpd="sng">
            <a:solidFill>
              <a:srgbClr val="0000FF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57201" y="6520287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Adrian </a:t>
            </a:r>
            <a:r>
              <a:rPr lang="en-US" sz="1200" dirty="0" err="1" smtClean="0"/>
              <a:t>Baddeley</a:t>
            </a:r>
            <a:r>
              <a:rPr lang="en-US" sz="1200" dirty="0" smtClean="0"/>
              <a:t>, </a:t>
            </a:r>
            <a:r>
              <a:rPr lang="en-US" sz="1200" dirty="0" err="1" smtClean="0"/>
              <a:t>Ege</a:t>
            </a:r>
            <a:r>
              <a:rPr lang="en-US" sz="1200" dirty="0" smtClean="0"/>
              <a:t> </a:t>
            </a:r>
            <a:r>
              <a:rPr lang="en-US" sz="1200" dirty="0" err="1" smtClean="0"/>
              <a:t>Rubak</a:t>
            </a:r>
            <a:r>
              <a:rPr lang="en-US" sz="1200" dirty="0" smtClean="0"/>
              <a:t>, Rolf Turner. Spatial Point Patterns. Chapman &amp; Hall/CRC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777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57200" y="8934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The Binomial Process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76334" y="786575"/>
            <a:ext cx="8353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Number of points, </a:t>
            </a:r>
            <a:r>
              <a:rPr lang="en-US" i="1" dirty="0" smtClean="0"/>
              <a:t>n</a:t>
            </a:r>
            <a:r>
              <a:rPr lang="en-US" dirty="0" smtClean="0"/>
              <a:t>,  is constant and are spread in </a:t>
            </a:r>
            <a:r>
              <a:rPr lang="en-US" i="1" dirty="0" smtClean="0">
                <a:solidFill>
                  <a:srgbClr val="0000FF"/>
                </a:solidFill>
              </a:rPr>
              <a:t>independent</a:t>
            </a:r>
            <a:r>
              <a:rPr lang="en-US" dirty="0" smtClean="0"/>
              <a:t> random locations:</a:t>
            </a:r>
          </a:p>
          <a:p>
            <a:endParaRPr lang="en-US" dirty="0" smtClean="0"/>
          </a:p>
          <a:p>
            <a:pPr lvl="1"/>
            <a:endParaRPr lang="en-US" baseline="-250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points are </a:t>
            </a:r>
            <a:r>
              <a:rPr lang="en-US" i="1" dirty="0" smtClean="0">
                <a:solidFill>
                  <a:srgbClr val="0000FF"/>
                </a:solidFill>
              </a:rPr>
              <a:t>uniformly</a:t>
            </a:r>
            <a:r>
              <a:rPr lang="en-US" dirty="0" smtClean="0"/>
              <a:t> spread over a region W</a:t>
            </a:r>
          </a:p>
        </p:txBody>
      </p:sp>
      <p:sp>
        <p:nvSpPr>
          <p:cNvPr id="4" name="Rectangle 3"/>
          <p:cNvSpPr/>
          <p:nvPr/>
        </p:nvSpPr>
        <p:spPr>
          <a:xfrm>
            <a:off x="896569" y="2034365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5226" y="220891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39476" y="274052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13190" y="233506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012196" y="281057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08163" y="310768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61340" y="256187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35938" y="250769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64046" y="330029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150627" y="218484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68016" y="2032191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06673" y="231099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29142" y="295503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28149" y="217037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97999" y="258594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59073" y="324997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32787" y="255969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23836" y="283465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59568" y="300318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22074" y="218266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91699" y="2034365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53988" y="2194455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10531" y="257365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41888" y="238322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17206" y="3027263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72423" y="299909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79325" y="245954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29913" y="278650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17813" y="3201565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496831" y="215859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85290" y="2034365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24659" y="231483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772809" y="283465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77836" y="214245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332554" y="344642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52272" y="345487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25986" y="283222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04122" y="250769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87661" y="2806481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380704" y="2314836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87659" y="3291851"/>
            <a:ext cx="440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  <a:r>
              <a:rPr lang="en-US" sz="1200" dirty="0" smtClean="0"/>
              <a:t>=9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429677" y="3725816"/>
            <a:ext cx="73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given region B in W, we need to determine the probability distribution,  </a:t>
            </a:r>
            <a:endParaRPr lang="en-US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82496"/>
              </p:ext>
            </p:extLst>
          </p:nvPr>
        </p:nvGraphicFramePr>
        <p:xfrm>
          <a:off x="7639509" y="3789711"/>
          <a:ext cx="840778" cy="28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4" name="Equation" r:id="rId3" imgW="596900" imgH="203200" progId="Equation.3">
                  <p:embed/>
                </p:oleObj>
              </mc:Choice>
              <mc:Fallback>
                <p:oleObj name="Equation" r:id="rId3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9509" y="3789711"/>
                        <a:ext cx="840778" cy="28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476334" y="4303311"/>
            <a:ext cx="1450521" cy="146865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4991" y="4582112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37460" y="522615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136467" y="4441499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706317" y="485706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7391" y="5521090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341105" y="483081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132154" y="5105774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567886" y="5274307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730392" y="4453788"/>
            <a:ext cx="48150" cy="4815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13822" y="4441499"/>
            <a:ext cx="33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901622" y="3200687"/>
            <a:ext cx="30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</a:t>
            </a:r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1607974" y="5464192"/>
            <a:ext cx="30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2046152" y="4303311"/>
            <a:ext cx="6416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model X</a:t>
            </a:r>
            <a:r>
              <a:rPr lang="en-US" baseline="-25000" dirty="0" smtClean="0"/>
              <a:t>i</a:t>
            </a:r>
            <a:r>
              <a:rPr lang="en-US" dirty="0" smtClean="0"/>
              <a:t> as success/heads if it belongs to B, otherwise failure/tails </a:t>
            </a:r>
            <a:endParaRPr lang="en-US" dirty="0"/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068460"/>
              </p:ext>
            </p:extLst>
          </p:nvPr>
        </p:nvGraphicFramePr>
        <p:xfrm>
          <a:off x="2150627" y="5033287"/>
          <a:ext cx="309245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5" name="Equation" r:id="rId5" imgW="2324100" imgH="1143000" progId="Equation.3">
                  <p:embed/>
                </p:oleObj>
              </mc:Choice>
              <mc:Fallback>
                <p:oleObj name="Equation" r:id="rId5" imgW="23241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50627" y="5033287"/>
                        <a:ext cx="309245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459521"/>
              </p:ext>
            </p:extLst>
          </p:nvPr>
        </p:nvGraphicFramePr>
        <p:xfrm>
          <a:off x="837460" y="1181996"/>
          <a:ext cx="2015866" cy="338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6" name="Equation" r:id="rId7" imgW="1435100" imgH="241300" progId="Equation.3">
                  <p:embed/>
                </p:oleObj>
              </mc:Choice>
              <mc:Fallback>
                <p:oleObj name="Equation" r:id="rId7" imgW="143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7460" y="1181996"/>
                        <a:ext cx="2015866" cy="338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Freeform 78"/>
          <p:cNvSpPr/>
          <p:nvPr/>
        </p:nvSpPr>
        <p:spPr>
          <a:xfrm>
            <a:off x="791239" y="4426093"/>
            <a:ext cx="965561" cy="972743"/>
          </a:xfrm>
          <a:custGeom>
            <a:avLst/>
            <a:gdLst>
              <a:gd name="connsiteX0" fmla="*/ 9770 w 965561"/>
              <a:gd name="connsiteY0" fmla="*/ 124001 h 972743"/>
              <a:gd name="connsiteX1" fmla="*/ 954715 w 965561"/>
              <a:gd name="connsiteY1" fmla="*/ 93905 h 972743"/>
              <a:gd name="connsiteX2" fmla="*/ 491271 w 965561"/>
              <a:gd name="connsiteY2" fmla="*/ 972692 h 972743"/>
              <a:gd name="connsiteX3" fmla="*/ 9770 w 965561"/>
              <a:gd name="connsiteY3" fmla="*/ 124001 h 97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561" h="972743">
                <a:moveTo>
                  <a:pt x="9770" y="124001"/>
                </a:moveTo>
                <a:cubicBezTo>
                  <a:pt x="87011" y="-22464"/>
                  <a:pt x="874465" y="-47543"/>
                  <a:pt x="954715" y="93905"/>
                </a:cubicBezTo>
                <a:cubicBezTo>
                  <a:pt x="1034965" y="235353"/>
                  <a:pt x="648762" y="965670"/>
                  <a:pt x="491271" y="972692"/>
                </a:cubicBezTo>
                <a:cubicBezTo>
                  <a:pt x="333780" y="979714"/>
                  <a:pt x="-67471" y="270466"/>
                  <a:pt x="9770" y="124001"/>
                </a:cubicBezTo>
                <a:close/>
              </a:path>
            </a:pathLst>
          </a:custGeom>
          <a:noFill/>
          <a:ln w="63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457200" y="180573"/>
            <a:ext cx="8324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Complete Spatial Randomness (CSR) 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15069" y="1007359"/>
            <a:ext cx="8498714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i="1" dirty="0" smtClean="0">
                <a:solidFill>
                  <a:srgbClr val="0000FF"/>
                </a:solidFill>
              </a:rPr>
              <a:t>Homogeneity</a:t>
            </a:r>
            <a:r>
              <a:rPr lang="en-US" sz="2200" dirty="0" smtClean="0"/>
              <a:t>: the points have no preference for any spatial location</a:t>
            </a:r>
          </a:p>
          <a:p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i="1" dirty="0" smtClean="0">
                <a:solidFill>
                  <a:srgbClr val="0000FF"/>
                </a:solidFill>
              </a:rPr>
              <a:t>Independence</a:t>
            </a:r>
            <a:r>
              <a:rPr lang="en-US" sz="2200" dirty="0" smtClean="0"/>
              <a:t>: information about the outcome in one region of space has no influence on the outcome in other regions of space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B</a:t>
            </a:r>
            <a:r>
              <a:rPr lang="en-US" sz="2200" dirty="0" smtClean="0"/>
              <a:t>inomial process does not have the property of spatial independence.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Given </a:t>
            </a:r>
            <a:r>
              <a:rPr lang="en-US" i="1" dirty="0" smtClean="0"/>
              <a:t>k</a:t>
            </a:r>
            <a:r>
              <a:rPr lang="en-US" dirty="0" smtClean="0"/>
              <a:t> points in a region and total </a:t>
            </a:r>
            <a:r>
              <a:rPr lang="en-US" i="1" dirty="0" smtClean="0"/>
              <a:t>n</a:t>
            </a:r>
            <a:r>
              <a:rPr lang="en-US" dirty="0" smtClean="0"/>
              <a:t> points, </a:t>
            </a:r>
            <a:r>
              <a:rPr lang="en-US" i="1" dirty="0" smtClean="0"/>
              <a:t>n-k</a:t>
            </a:r>
            <a:r>
              <a:rPr lang="en-US" dirty="0" smtClean="0"/>
              <a:t> points lie in the complement of the region</a:t>
            </a:r>
          </a:p>
          <a:p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CSR is a realistic model for several phenomena, radioactive decay, rare events, extreme events etc.</a:t>
            </a:r>
          </a:p>
          <a:p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/>
              <a:t>N</a:t>
            </a:r>
            <a:r>
              <a:rPr lang="en-US" sz="2200" dirty="0" smtClean="0"/>
              <a:t>ull model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What is the probability distribution of CSR?</a:t>
            </a:r>
          </a:p>
        </p:txBody>
      </p:sp>
    </p:spTree>
    <p:extLst>
      <p:ext uri="{BB962C8B-B14F-4D97-AF65-F5344CB8AC3E}">
        <p14:creationId xmlns:p14="http://schemas.microsoft.com/office/powerpoint/2010/main" val="186549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</TotalTime>
  <Words>2402</Words>
  <Application>Microsoft Macintosh PowerPoint</Application>
  <PresentationFormat>On-screen Show (4:3)</PresentationFormat>
  <Paragraphs>391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Image and Data Integration Using Spatial Point Processes</vt:lpstr>
      <vt:lpstr>PowerPoint Presentation</vt:lpstr>
      <vt:lpstr>Banach-Tarski paradox</vt:lpstr>
      <vt:lpstr>Contents</vt:lpstr>
      <vt:lpstr>PowerPoint Presentation</vt:lpstr>
      <vt:lpstr>PowerPoint Presentation</vt:lpstr>
      <vt:lpstr>Point Process</vt:lpstr>
      <vt:lpstr>The Binomial Process</vt:lpstr>
      <vt:lpstr>Complete Spatial Randomness (CSR) </vt:lpstr>
      <vt:lpstr>Homogeneous Poisson Process</vt:lpstr>
      <vt:lpstr>Inhomogeneous Poisson Process</vt:lpstr>
      <vt:lpstr>PowerPoint Presentation</vt:lpstr>
      <vt:lpstr>Covariates</vt:lpstr>
      <vt:lpstr>Conditional Intensity</vt:lpstr>
      <vt:lpstr>Gibbs Hard Core Process</vt:lpstr>
      <vt:lpstr>Strauss Process</vt:lpstr>
      <vt:lpstr>Geyer Saturation Process</vt:lpstr>
      <vt:lpstr>PowerPoint Presentation</vt:lpstr>
      <vt:lpstr>Marked Point Processes</vt:lpstr>
      <vt:lpstr>Histopathology Image Segmentation</vt:lpstr>
      <vt:lpstr>Marked Point Process Representation</vt:lpstr>
      <vt:lpstr>Estimating the Density of Marks</vt:lpstr>
      <vt:lpstr>How Cell Proliferation Varies Across Different Marks?</vt:lpstr>
      <vt:lpstr>How Fast Cell Does Proliferation Happen for a Particular Mark?</vt:lpstr>
      <vt:lpstr>What Point Process Does Tumor Heterogeneity Follow?</vt:lpstr>
      <vt:lpstr>PowerPoint Presentation</vt:lpstr>
      <vt:lpstr>Glioblastoma Multiforme</vt:lpstr>
      <vt:lpstr>Image Segmentation and Point Process Representation</vt:lpstr>
      <vt:lpstr>Question</vt:lpstr>
      <vt:lpstr>Ripley’s K-function Motivation</vt:lpstr>
      <vt:lpstr>K and L-functions</vt:lpstr>
      <vt:lpstr>L-function</vt:lpstr>
      <vt:lpstr>Two Measures</vt:lpstr>
      <vt:lpstr>Subgroups in GBM Cells</vt:lpstr>
      <vt:lpstr>Gibbs Process Determines Survival</vt:lpstr>
      <vt:lpstr>Movement Gene Signatures and Pathways</vt:lpstr>
      <vt:lpstr>Contact Inhibition of Locomotion (CIL)</vt:lpstr>
      <vt:lpstr>Importance of Spatial Point Processes</vt:lpstr>
      <vt:lpstr>References</vt:lpstr>
      <vt:lpstr>Acknowledgements</vt:lpstr>
      <vt:lpstr>Questions?</vt:lpstr>
    </vt:vector>
  </TitlesOfParts>
  <Company>New York University Medical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Histopathology and ‘Omics’ Data Integration Through Spatial Point Processes</dc:title>
  <dc:creator>Kasthuri Kannan</dc:creator>
  <cp:lastModifiedBy>Kasthuri Kannan</cp:lastModifiedBy>
  <cp:revision>617</cp:revision>
  <dcterms:created xsi:type="dcterms:W3CDTF">2019-07-21T13:41:36Z</dcterms:created>
  <dcterms:modified xsi:type="dcterms:W3CDTF">2020-03-25T22:29:50Z</dcterms:modified>
</cp:coreProperties>
</file>